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9" r:id="rId3"/>
    <p:sldId id="261" r:id="rId4"/>
    <p:sldId id="286" r:id="rId5"/>
    <p:sldId id="269" r:id="rId6"/>
    <p:sldId id="287" r:id="rId7"/>
    <p:sldId id="289" r:id="rId8"/>
    <p:sldId id="279" r:id="rId9"/>
    <p:sldId id="284" r:id="rId10"/>
    <p:sldId id="28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79310" autoAdjust="0"/>
  </p:normalViewPr>
  <p:slideViewPr>
    <p:cSldViewPr snapToGrid="0" snapToObjects="1">
      <p:cViewPr varScale="1">
        <p:scale>
          <a:sx n="85" d="100"/>
          <a:sy n="85" d="100"/>
        </p:scale>
        <p:origin x="-19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793DDF-9C4A-7C4A-9B81-1F584224D4F4}" type="datetimeFigureOut">
              <a:rPr lang="en-US" smtClean="0"/>
              <a:t>4/12/2023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DFDBF-9DE6-6445-824C-4F810D222381}" type="slidenum">
              <a:rPr lang="en-US" smtClean="0"/>
              <a:t>‹#›</a:t>
            </a:fld>
            <a:endParaRPr lang="en-US"/>
          </a:p>
        </p:txBody>
      </p:sp>
    </p:spTree>
    <p:extLst>
      <p:ext uri="{BB962C8B-B14F-4D97-AF65-F5344CB8AC3E}">
        <p14:creationId xmlns:p14="http://schemas.microsoft.com/office/powerpoint/2010/main" val="1999833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DFDBF-9DE6-6445-824C-4F810D222381}" type="slidenum">
              <a:rPr lang="en-US" smtClean="0"/>
              <a:t>1</a:t>
            </a:fld>
            <a:endParaRPr lang="en-US"/>
          </a:p>
        </p:txBody>
      </p:sp>
    </p:spTree>
    <p:extLst>
      <p:ext uri="{BB962C8B-B14F-4D97-AF65-F5344CB8AC3E}">
        <p14:creationId xmlns:p14="http://schemas.microsoft.com/office/powerpoint/2010/main" val="230582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Let’s take an example of how algorithms can give rise to “consumption bubbles” for its customers. </a:t>
            </a:r>
          </a:p>
          <a:p>
            <a:pPr lvl="0"/>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Consider the scenario of shopping for birthday gifts. You go online on Google Shopping Website and you enter the keyword “birthday gifts”. </a:t>
            </a:r>
            <a:endParaRPr lang="en-US" sz="105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Google shows numerous products from different websites.</a:t>
            </a:r>
            <a:endParaRPr lang="en-US" sz="105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These websites generally have very little information about the consumers' past travel habits or preferences, aside from demographic information like age and gender that Google shares with them. </a:t>
            </a:r>
            <a:endParaRPr lang="en-US" sz="105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In such situations, the listings of ads are likely to be based on what the algorithms have learnt about consumers by mining text.</a:t>
            </a:r>
            <a:endParaRPr lang="en-US" sz="105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It is known that algorithms mine online text to group customers into segments and make predictions about them.</a:t>
            </a:r>
          </a:p>
          <a:p>
            <a:pPr lvl="1"/>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that is true, then is it possible that women are more likely to see that are frivolous &amp; indulgent like chocolates and cookies compared to men?</a:t>
            </a:r>
            <a:endParaRPr lang="en-US" sz="1050" kern="1200" dirty="0">
              <a:solidFill>
                <a:schemeClr val="tx1"/>
              </a:solidFill>
              <a:effectLst/>
              <a:latin typeface="+mn-lt"/>
              <a:ea typeface="+mn-ea"/>
              <a:cs typeface="+mn-cs"/>
            </a:endParaRPr>
          </a:p>
          <a:p>
            <a:pPr defTabSz="321457">
              <a:defRPr/>
            </a:pPr>
            <a:endParaRPr lang="en-US" sz="800" dirty="0"/>
          </a:p>
        </p:txBody>
      </p:sp>
      <p:sp>
        <p:nvSpPr>
          <p:cNvPr id="4" name="Slide Number Placeholder 3"/>
          <p:cNvSpPr>
            <a:spLocks noGrp="1"/>
          </p:cNvSpPr>
          <p:nvPr>
            <p:ph type="sldNum" sz="quarter" idx="10"/>
          </p:nvPr>
        </p:nvSpPr>
        <p:spPr/>
        <p:txBody>
          <a:bodyPr/>
          <a:lstStyle/>
          <a:p>
            <a:fld id="{EB511BEE-9067-AB40-B6B1-BA7872E18EBE}" type="slidenum">
              <a:rPr lang="en-US" smtClean="0"/>
              <a:t>2</a:t>
            </a:fld>
            <a:endParaRPr lang="en-US"/>
          </a:p>
        </p:txBody>
      </p:sp>
    </p:spTree>
    <p:extLst>
      <p:ext uri="{BB962C8B-B14F-4D97-AF65-F5344CB8AC3E}">
        <p14:creationId xmlns:p14="http://schemas.microsoft.com/office/powerpoint/2010/main" val="248190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In Computer Science field, a lot of research has already shown the prevalence of gender bias in online text. For instance, men are associated with more positive words such as </a:t>
            </a:r>
            <a:r>
              <a:rPr lang="en-US" sz="1200" i="1" kern="1200" dirty="0">
                <a:solidFill>
                  <a:schemeClr val="tx1"/>
                </a:solidFill>
                <a:effectLst/>
                <a:latin typeface="+mn-lt"/>
                <a:ea typeface="+mn-ea"/>
                <a:cs typeface="+mn-cs"/>
              </a:rPr>
              <a:t>love, cheer, and peace</a:t>
            </a:r>
            <a:r>
              <a:rPr lang="en-US" sz="1200" kern="1200" dirty="0">
                <a:solidFill>
                  <a:schemeClr val="tx1"/>
                </a:solidFill>
                <a:effectLst/>
                <a:latin typeface="+mn-lt"/>
                <a:ea typeface="+mn-ea"/>
                <a:cs typeface="+mn-cs"/>
              </a:rPr>
              <a:t> while women are instead associated with negative words such as </a:t>
            </a:r>
            <a:r>
              <a:rPr lang="en-US" sz="1200" i="1" kern="1200" dirty="0">
                <a:solidFill>
                  <a:schemeClr val="tx1"/>
                </a:solidFill>
                <a:effectLst/>
                <a:latin typeface="+mn-lt"/>
                <a:ea typeface="+mn-ea"/>
                <a:cs typeface="+mn-cs"/>
              </a:rPr>
              <a:t>murder, filth, and evil</a:t>
            </a:r>
            <a:r>
              <a:rPr lang="en-US" sz="1200" kern="1200" dirty="0">
                <a:solidFill>
                  <a:schemeClr val="tx1"/>
                </a:solidFill>
                <a:effectLst/>
                <a:latin typeface="+mn-lt"/>
                <a:ea typeface="+mn-ea"/>
                <a:cs typeface="+mn-cs"/>
              </a:rPr>
              <a:t>.</a:t>
            </a:r>
          </a:p>
          <a:p>
            <a:pPr lvl="0" fontAlgn="base"/>
            <a:endParaRPr lang="en-US" sz="1200" kern="1200" dirty="0">
              <a:solidFill>
                <a:schemeClr val="tx1"/>
              </a:solidFill>
              <a:effectLst/>
              <a:latin typeface="+mn-lt"/>
              <a:ea typeface="+mn-ea"/>
              <a:cs typeface="+mn-cs"/>
            </a:endParaRPr>
          </a:p>
          <a:p>
            <a:pPr marL="171450" lvl="0" indent="-171450" fontAlgn="base">
              <a:buFont typeface="Arial"/>
              <a:buChar char="•"/>
            </a:pPr>
            <a:r>
              <a:rPr lang="en-US" sz="1200" kern="1200" dirty="0">
                <a:solidFill>
                  <a:schemeClr val="tx1"/>
                </a:solidFill>
                <a:effectLst/>
                <a:latin typeface="+mn-lt"/>
                <a:ea typeface="+mn-ea"/>
                <a:cs typeface="+mn-cs"/>
              </a:rPr>
              <a:t>But none of the research has shown gender bias in the context of marketplace. In other words, how are marketplace psychographic traits related with men versus women? This is important because marketers use these traits for segmentation and targeting their consumers.</a:t>
            </a:r>
          </a:p>
          <a:p>
            <a:endParaRPr lang="en-US" dirty="0"/>
          </a:p>
        </p:txBody>
      </p:sp>
      <p:sp>
        <p:nvSpPr>
          <p:cNvPr id="4" name="Slide Number Placeholder 3"/>
          <p:cNvSpPr>
            <a:spLocks noGrp="1"/>
          </p:cNvSpPr>
          <p:nvPr>
            <p:ph type="sldNum" sz="quarter" idx="10"/>
          </p:nvPr>
        </p:nvSpPr>
        <p:spPr/>
        <p:txBody>
          <a:bodyPr/>
          <a:lstStyle/>
          <a:p>
            <a:fld id="{3ECDFDBF-9DE6-6445-824C-4F810D222381}" type="slidenum">
              <a:rPr lang="en-US" smtClean="0"/>
              <a:t>3</a:t>
            </a:fld>
            <a:endParaRPr lang="en-US"/>
          </a:p>
        </p:txBody>
      </p:sp>
    </p:spTree>
    <p:extLst>
      <p:ext uri="{BB962C8B-B14F-4D97-AF65-F5344CB8AC3E}">
        <p14:creationId xmlns:p14="http://schemas.microsoft.com/office/powerpoint/2010/main" val="51881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DFDBF-9DE6-6445-824C-4F810D222381}" type="slidenum">
              <a:rPr lang="en-US" smtClean="0"/>
              <a:t>6</a:t>
            </a:fld>
            <a:endParaRPr lang="en-US"/>
          </a:p>
        </p:txBody>
      </p:sp>
    </p:spTree>
    <p:extLst>
      <p:ext uri="{BB962C8B-B14F-4D97-AF65-F5344CB8AC3E}">
        <p14:creationId xmlns:p14="http://schemas.microsoft.com/office/powerpoint/2010/main" val="352594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mn-ea"/>
                <a:cs typeface="+mn-cs"/>
              </a:rPr>
              <a:t>This research has the potential to mitigate the negative consequences of gender-biased algorithms in the marketplace; greater awareness of the existence of these biases would encourage consumers to seek out alternative sources of information. Because consumers trust and rely on personalized recommendations, educating them about biases in online ad delivery can foster healthy skepticism. </a:t>
            </a:r>
          </a:p>
          <a:p>
            <a:pPr marL="0" indent="0">
              <a:buFont typeface="Arial"/>
              <a:buNone/>
            </a:pPr>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Also, the findings have significant ethical, legal, and policy ramifications. Firms routinely use algorithms to gather insights and then base their decisions on these insights. Because algorithms influence so many aspects of consumer decision-making, they should not be accompanied by the risk of caveat emptor. Because consumers are largely unaware of how ad-targeting algorithms can limit their access to goods and services, and because they may be unable to independently discover such biased offerings due to limited human processing capacity, it is critical for firms to consider fairness objectives alongside ad efficiency and optimization objectives.</a:t>
            </a:r>
          </a:p>
          <a:p>
            <a:pPr marL="171450" indent="-171450" fontAlgn="base">
              <a:buFont typeface="Arial"/>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CDFDBF-9DE6-6445-824C-4F810D222381}" type="slidenum">
              <a:rPr lang="en-US" smtClean="0"/>
              <a:t>9</a:t>
            </a:fld>
            <a:endParaRPr lang="en-US"/>
          </a:p>
        </p:txBody>
      </p:sp>
    </p:spTree>
    <p:extLst>
      <p:ext uri="{BB962C8B-B14F-4D97-AF65-F5344CB8AC3E}">
        <p14:creationId xmlns:p14="http://schemas.microsoft.com/office/powerpoint/2010/main" val="403646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D29FE0-D6E0-F940-BDDD-9F9643D64D85}"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9B73F-0605-524C-B74F-A4A25E12EAA9}" type="slidenum">
              <a:rPr lang="en-US" smtClean="0"/>
              <a:t>‹#›</a:t>
            </a:fld>
            <a:endParaRPr lang="en-US"/>
          </a:p>
        </p:txBody>
      </p:sp>
    </p:spTree>
    <p:extLst>
      <p:ext uri="{BB962C8B-B14F-4D97-AF65-F5344CB8AC3E}">
        <p14:creationId xmlns:p14="http://schemas.microsoft.com/office/powerpoint/2010/main" val="3456522178"/>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D29FE0-D6E0-F940-BDDD-9F9643D64D85}"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9B73F-0605-524C-B74F-A4A25E12EAA9}" type="slidenum">
              <a:rPr lang="en-US" smtClean="0"/>
              <a:t>‹#›</a:t>
            </a:fld>
            <a:endParaRPr lang="en-US"/>
          </a:p>
        </p:txBody>
      </p:sp>
    </p:spTree>
    <p:extLst>
      <p:ext uri="{BB962C8B-B14F-4D97-AF65-F5344CB8AC3E}">
        <p14:creationId xmlns:p14="http://schemas.microsoft.com/office/powerpoint/2010/main" val="2545920035"/>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D29FE0-D6E0-F940-BDDD-9F9643D64D85}"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9B73F-0605-524C-B74F-A4A25E12EAA9}" type="slidenum">
              <a:rPr lang="en-US" smtClean="0"/>
              <a:t>‹#›</a:t>
            </a:fld>
            <a:endParaRPr lang="en-US"/>
          </a:p>
        </p:txBody>
      </p:sp>
    </p:spTree>
    <p:extLst>
      <p:ext uri="{BB962C8B-B14F-4D97-AF65-F5344CB8AC3E}">
        <p14:creationId xmlns:p14="http://schemas.microsoft.com/office/powerpoint/2010/main" val="3113007134"/>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D29FE0-D6E0-F940-BDDD-9F9643D64D85}"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9B73F-0605-524C-B74F-A4A25E12EAA9}" type="slidenum">
              <a:rPr lang="en-US" smtClean="0"/>
              <a:t>‹#›</a:t>
            </a:fld>
            <a:endParaRPr lang="en-US"/>
          </a:p>
        </p:txBody>
      </p:sp>
    </p:spTree>
    <p:extLst>
      <p:ext uri="{BB962C8B-B14F-4D97-AF65-F5344CB8AC3E}">
        <p14:creationId xmlns:p14="http://schemas.microsoft.com/office/powerpoint/2010/main" val="3525075821"/>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D29FE0-D6E0-F940-BDDD-9F9643D64D85}"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9B73F-0605-524C-B74F-A4A25E12EAA9}" type="slidenum">
              <a:rPr lang="en-US" smtClean="0"/>
              <a:t>‹#›</a:t>
            </a:fld>
            <a:endParaRPr lang="en-US"/>
          </a:p>
        </p:txBody>
      </p:sp>
    </p:spTree>
    <p:extLst>
      <p:ext uri="{BB962C8B-B14F-4D97-AF65-F5344CB8AC3E}">
        <p14:creationId xmlns:p14="http://schemas.microsoft.com/office/powerpoint/2010/main" val="2902099501"/>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D29FE0-D6E0-F940-BDDD-9F9643D64D85}"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9B73F-0605-524C-B74F-A4A25E12EAA9}" type="slidenum">
              <a:rPr lang="en-US" smtClean="0"/>
              <a:t>‹#›</a:t>
            </a:fld>
            <a:endParaRPr lang="en-US"/>
          </a:p>
        </p:txBody>
      </p:sp>
    </p:spTree>
    <p:extLst>
      <p:ext uri="{BB962C8B-B14F-4D97-AF65-F5344CB8AC3E}">
        <p14:creationId xmlns:p14="http://schemas.microsoft.com/office/powerpoint/2010/main" val="2036002691"/>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D29FE0-D6E0-F940-BDDD-9F9643D64D85}"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9B73F-0605-524C-B74F-A4A25E12EAA9}" type="slidenum">
              <a:rPr lang="en-US" smtClean="0"/>
              <a:t>‹#›</a:t>
            </a:fld>
            <a:endParaRPr lang="en-US"/>
          </a:p>
        </p:txBody>
      </p:sp>
    </p:spTree>
    <p:extLst>
      <p:ext uri="{BB962C8B-B14F-4D97-AF65-F5344CB8AC3E}">
        <p14:creationId xmlns:p14="http://schemas.microsoft.com/office/powerpoint/2010/main" val="1729975855"/>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D29FE0-D6E0-F940-BDDD-9F9643D64D85}"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9B73F-0605-524C-B74F-A4A25E12EAA9}" type="slidenum">
              <a:rPr lang="en-US" smtClean="0"/>
              <a:t>‹#›</a:t>
            </a:fld>
            <a:endParaRPr lang="en-US"/>
          </a:p>
        </p:txBody>
      </p:sp>
    </p:spTree>
    <p:extLst>
      <p:ext uri="{BB962C8B-B14F-4D97-AF65-F5344CB8AC3E}">
        <p14:creationId xmlns:p14="http://schemas.microsoft.com/office/powerpoint/2010/main" val="2226154292"/>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29FE0-D6E0-F940-BDDD-9F9643D64D85}"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9B73F-0605-524C-B74F-A4A25E12EAA9}" type="slidenum">
              <a:rPr lang="en-US" smtClean="0"/>
              <a:t>‹#›</a:t>
            </a:fld>
            <a:endParaRPr lang="en-US"/>
          </a:p>
        </p:txBody>
      </p:sp>
    </p:spTree>
    <p:extLst>
      <p:ext uri="{BB962C8B-B14F-4D97-AF65-F5344CB8AC3E}">
        <p14:creationId xmlns:p14="http://schemas.microsoft.com/office/powerpoint/2010/main" val="615611323"/>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D29FE0-D6E0-F940-BDDD-9F9643D64D85}"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9B73F-0605-524C-B74F-A4A25E12EAA9}" type="slidenum">
              <a:rPr lang="en-US" smtClean="0"/>
              <a:t>‹#›</a:t>
            </a:fld>
            <a:endParaRPr lang="en-US"/>
          </a:p>
        </p:txBody>
      </p:sp>
    </p:spTree>
    <p:extLst>
      <p:ext uri="{BB962C8B-B14F-4D97-AF65-F5344CB8AC3E}">
        <p14:creationId xmlns:p14="http://schemas.microsoft.com/office/powerpoint/2010/main" val="1512585886"/>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D29FE0-D6E0-F940-BDDD-9F9643D64D85}"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9B73F-0605-524C-B74F-A4A25E12EAA9}" type="slidenum">
              <a:rPr lang="en-US" smtClean="0"/>
              <a:t>‹#›</a:t>
            </a:fld>
            <a:endParaRPr lang="en-US"/>
          </a:p>
        </p:txBody>
      </p:sp>
    </p:spTree>
    <p:extLst>
      <p:ext uri="{BB962C8B-B14F-4D97-AF65-F5344CB8AC3E}">
        <p14:creationId xmlns:p14="http://schemas.microsoft.com/office/powerpoint/2010/main" val="830724540"/>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29FE0-D6E0-F940-BDDD-9F9643D64D85}" type="datetimeFigureOut">
              <a:rPr lang="en-US" smtClean="0"/>
              <a:t>4/12/2023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9B73F-0605-524C-B74F-A4A25E12EAA9}" type="slidenum">
              <a:rPr lang="en-US" smtClean="0"/>
              <a:t>‹#›</a:t>
            </a:fld>
            <a:endParaRPr lang="en-US"/>
          </a:p>
        </p:txBody>
      </p:sp>
    </p:spTree>
    <p:extLst>
      <p:ext uri="{BB962C8B-B14F-4D97-AF65-F5344CB8AC3E}">
        <p14:creationId xmlns:p14="http://schemas.microsoft.com/office/powerpoint/2010/main" val="2530822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Sachin.banker@utah.edu" TargetMode="External"/><Relationship Id="rId2" Type="http://schemas.openxmlformats.org/officeDocument/2006/relationships/hyperlink" Target="mailto:Shelly.rathee@villanova.edu" TargetMode="External"/><Relationship Id="rId1" Type="http://schemas.openxmlformats.org/officeDocument/2006/relationships/slideLayout" Target="../slideLayouts/slideLayout7.xml"/><Relationship Id="rId5" Type="http://schemas.openxmlformats.org/officeDocument/2006/relationships/hyperlink" Target="mailto:Himanshu.mishra@utah.edu" TargetMode="External"/><Relationship Id="rId4" Type="http://schemas.openxmlformats.org/officeDocument/2006/relationships/hyperlink" Target="mailto:Arul.mishra@utah.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0156" y="3790422"/>
            <a:ext cx="6759773" cy="1897738"/>
          </a:xfrm>
          <a:prstGeom prst="rect">
            <a:avLst/>
          </a:prstGeom>
        </p:spPr>
        <p:txBody>
          <a:bodyPr vert="horz" wrap="square" lIns="0" tIns="8929" rIns="0" bIns="0" rtlCol="0">
            <a:spAutoFit/>
          </a:bodyPr>
          <a:lstStyle/>
          <a:p>
            <a:pPr marL="4465" algn="ctr">
              <a:lnSpc>
                <a:spcPct val="110000"/>
              </a:lnSpc>
              <a:spcBef>
                <a:spcPts val="70"/>
              </a:spcBef>
              <a:tabLst>
                <a:tab pos="972408" algn="l"/>
              </a:tabLst>
            </a:pPr>
            <a:r>
              <a:rPr lang="en-US" sz="2800" spc="-207" dirty="0">
                <a:solidFill>
                  <a:srgbClr val="3366FF"/>
                </a:solidFill>
                <a:latin typeface="Gill Sans MT"/>
                <a:cs typeface="Gill Sans MT"/>
              </a:rPr>
              <a:t>Prof. </a:t>
            </a:r>
            <a:r>
              <a:rPr sz="2800" spc="-207" dirty="0">
                <a:solidFill>
                  <a:srgbClr val="3366FF"/>
                </a:solidFill>
                <a:latin typeface="Gill Sans MT"/>
                <a:cs typeface="Gill Sans MT"/>
              </a:rPr>
              <a:t>Shelly</a:t>
            </a:r>
            <a:r>
              <a:rPr lang="en-US" sz="2800" spc="-207" dirty="0">
                <a:solidFill>
                  <a:srgbClr val="3366FF"/>
                </a:solidFill>
                <a:latin typeface="Gill Sans MT"/>
                <a:cs typeface="Gill Sans MT"/>
              </a:rPr>
              <a:t> </a:t>
            </a:r>
            <a:r>
              <a:rPr sz="2800" spc="-204" dirty="0">
                <a:solidFill>
                  <a:srgbClr val="3366FF"/>
                </a:solidFill>
                <a:latin typeface="Gill Sans MT"/>
                <a:cs typeface="Gill Sans MT"/>
              </a:rPr>
              <a:t>Rathee</a:t>
            </a:r>
            <a:endParaRPr lang="en-US" sz="2800" spc="-204" dirty="0">
              <a:solidFill>
                <a:srgbClr val="3366FF"/>
              </a:solidFill>
              <a:latin typeface="Gill Sans MT"/>
              <a:cs typeface="Gill Sans MT"/>
            </a:endParaRPr>
          </a:p>
          <a:p>
            <a:pPr algn="ctr">
              <a:lnSpc>
                <a:spcPct val="110000"/>
              </a:lnSpc>
            </a:pPr>
            <a:r>
              <a:rPr lang="en-US" sz="2800" spc="-148" dirty="0">
                <a:solidFill>
                  <a:srgbClr val="3366FF"/>
                </a:solidFill>
                <a:latin typeface="Gill Sans MT"/>
                <a:cs typeface="Gill Sans MT"/>
              </a:rPr>
              <a:t>Prof. </a:t>
            </a:r>
            <a:r>
              <a:rPr lang="en-US" sz="2800" spc="-148" dirty="0" err="1">
                <a:solidFill>
                  <a:srgbClr val="3366FF"/>
                </a:solidFill>
                <a:latin typeface="Gill Sans MT"/>
                <a:cs typeface="Gill Sans MT"/>
              </a:rPr>
              <a:t>Sachin</a:t>
            </a:r>
            <a:r>
              <a:rPr lang="en-US" sz="2800" spc="-148" dirty="0">
                <a:solidFill>
                  <a:srgbClr val="3366FF"/>
                </a:solidFill>
                <a:latin typeface="Gill Sans MT"/>
                <a:cs typeface="Gill Sans MT"/>
              </a:rPr>
              <a:t> Banker</a:t>
            </a:r>
          </a:p>
          <a:p>
            <a:pPr algn="ctr">
              <a:lnSpc>
                <a:spcPct val="110000"/>
              </a:lnSpc>
            </a:pPr>
            <a:r>
              <a:rPr lang="en-US" sz="2800" dirty="0">
                <a:solidFill>
                  <a:srgbClr val="3366FF"/>
                </a:solidFill>
                <a:latin typeface="Gill Sans MT"/>
                <a:cs typeface="Gill Sans MT"/>
              </a:rPr>
              <a:t>Prof. </a:t>
            </a:r>
            <a:r>
              <a:rPr sz="2800" dirty="0">
                <a:solidFill>
                  <a:srgbClr val="3366FF"/>
                </a:solidFill>
                <a:latin typeface="Gill Sans MT"/>
                <a:cs typeface="Gill Sans MT"/>
              </a:rPr>
              <a:t>Arul </a:t>
            </a:r>
            <a:r>
              <a:rPr sz="2800" spc="-148" dirty="0">
                <a:solidFill>
                  <a:srgbClr val="3366FF"/>
                </a:solidFill>
                <a:latin typeface="Gill Sans MT"/>
                <a:cs typeface="Gill Sans MT"/>
              </a:rPr>
              <a:t>Mishra</a:t>
            </a:r>
            <a:r>
              <a:rPr sz="2800" spc="-229" dirty="0">
                <a:solidFill>
                  <a:srgbClr val="3366FF"/>
                </a:solidFill>
                <a:latin typeface="Gill Sans MT"/>
                <a:cs typeface="Gill Sans MT"/>
              </a:rPr>
              <a:t> </a:t>
            </a:r>
            <a:endParaRPr lang="en-US" sz="2800" spc="-229" dirty="0">
              <a:solidFill>
                <a:srgbClr val="3366FF"/>
              </a:solidFill>
              <a:latin typeface="Gill Sans MT"/>
              <a:cs typeface="Gill Sans MT"/>
            </a:endParaRPr>
          </a:p>
          <a:p>
            <a:pPr algn="ctr">
              <a:lnSpc>
                <a:spcPct val="110000"/>
              </a:lnSpc>
            </a:pPr>
            <a:r>
              <a:rPr lang="en-US" sz="2800" spc="-176" dirty="0">
                <a:solidFill>
                  <a:srgbClr val="3366FF"/>
                </a:solidFill>
                <a:latin typeface="Gill Sans MT"/>
                <a:cs typeface="Gill Sans MT"/>
              </a:rPr>
              <a:t>Prof. </a:t>
            </a:r>
            <a:r>
              <a:rPr sz="2800" spc="-176" dirty="0">
                <a:solidFill>
                  <a:srgbClr val="3366FF"/>
                </a:solidFill>
                <a:latin typeface="Gill Sans MT"/>
                <a:cs typeface="Gill Sans MT"/>
              </a:rPr>
              <a:t>Himanshu</a:t>
            </a:r>
            <a:r>
              <a:rPr lang="en-US" sz="2800" spc="-176" dirty="0">
                <a:solidFill>
                  <a:srgbClr val="3366FF"/>
                </a:solidFill>
                <a:latin typeface="Gill Sans MT"/>
                <a:cs typeface="Gill Sans MT"/>
              </a:rPr>
              <a:t> </a:t>
            </a:r>
            <a:r>
              <a:rPr sz="2800" spc="-520" dirty="0">
                <a:solidFill>
                  <a:srgbClr val="3366FF"/>
                </a:solidFill>
                <a:latin typeface="Gill Sans MT"/>
                <a:cs typeface="Gill Sans MT"/>
              </a:rPr>
              <a:t> </a:t>
            </a:r>
            <a:r>
              <a:rPr sz="2800" spc="-148" dirty="0">
                <a:solidFill>
                  <a:srgbClr val="3366FF"/>
                </a:solidFill>
                <a:latin typeface="Gill Sans MT"/>
                <a:cs typeface="Gill Sans MT"/>
              </a:rPr>
              <a:t>Mishra</a:t>
            </a:r>
            <a:r>
              <a:rPr lang="en-US" sz="2800" spc="-148" dirty="0">
                <a:solidFill>
                  <a:srgbClr val="3366FF"/>
                </a:solidFill>
                <a:latin typeface="Gill Sans MT"/>
                <a:cs typeface="Gill Sans MT"/>
              </a:rPr>
              <a:t> </a:t>
            </a:r>
            <a:endParaRPr sz="2800" dirty="0">
              <a:solidFill>
                <a:srgbClr val="3366FF"/>
              </a:solidFill>
              <a:latin typeface="Gill Sans MT"/>
              <a:cs typeface="Gill Sans MT"/>
            </a:endParaRPr>
          </a:p>
        </p:txBody>
      </p:sp>
      <p:sp>
        <p:nvSpPr>
          <p:cNvPr id="4" name="object 4"/>
          <p:cNvSpPr txBox="1"/>
          <p:nvPr/>
        </p:nvSpPr>
        <p:spPr>
          <a:xfrm>
            <a:off x="1035844" y="1496898"/>
            <a:ext cx="7179469" cy="1721225"/>
          </a:xfrm>
          <a:prstGeom prst="rect">
            <a:avLst/>
          </a:prstGeom>
          <a:ln/>
        </p:spPr>
        <p:style>
          <a:lnRef idx="2">
            <a:schemeClr val="accent5"/>
          </a:lnRef>
          <a:fillRef idx="1">
            <a:schemeClr val="lt1"/>
          </a:fillRef>
          <a:effectRef idx="0">
            <a:schemeClr val="accent5"/>
          </a:effectRef>
          <a:fontRef idx="minor">
            <a:schemeClr val="dk1"/>
          </a:fontRef>
        </p:style>
        <p:txBody>
          <a:bodyPr vert="horz" wrap="square" lIns="0" tIns="241539" rIns="0" bIns="0" rtlCol="0">
            <a:spAutoFit/>
          </a:bodyPr>
          <a:lstStyle/>
          <a:p>
            <a:pPr algn="ctr"/>
            <a:r>
              <a:rPr lang="en-US" sz="3200" dirty="0">
                <a:latin typeface="Gill Sans MT"/>
                <a:cs typeface="Gill Sans MT"/>
              </a:rPr>
              <a:t>Algorithms Propagate Gender Bias in the Marketplace—with Consumers’ Cooperation</a:t>
            </a:r>
          </a:p>
        </p:txBody>
      </p:sp>
    </p:spTree>
    <p:extLst>
      <p:ext uri="{BB962C8B-B14F-4D97-AF65-F5344CB8AC3E}">
        <p14:creationId xmlns:p14="http://schemas.microsoft.com/office/powerpoint/2010/main" val="1874715469"/>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365" y="577856"/>
            <a:ext cx="7863483" cy="5952414"/>
          </a:xfrm>
          <a:prstGeom prst="rect">
            <a:avLst/>
          </a:prstGeom>
          <a:ln w="25400">
            <a:solidFill>
              <a:srgbClr val="000000"/>
            </a:solidFill>
          </a:ln>
        </p:spPr>
        <p:txBody>
          <a:bodyPr vert="horz" wrap="square" lIns="0" tIns="3572" rIns="0" bIns="0" rtlCol="0">
            <a:spAutoFit/>
          </a:bodyPr>
          <a:lstStyle/>
          <a:p>
            <a:pPr algn="ctr">
              <a:spcBef>
                <a:spcPts val="28"/>
              </a:spcBef>
            </a:pPr>
            <a:r>
              <a:rPr lang="en-US" sz="3200" dirty="0">
                <a:latin typeface="Times New Roman"/>
                <a:cs typeface="Times New Roman"/>
              </a:rPr>
              <a:t>Shelly Rathee</a:t>
            </a:r>
          </a:p>
          <a:p>
            <a:pPr algn="ctr">
              <a:spcBef>
                <a:spcPts val="28"/>
              </a:spcBef>
            </a:pPr>
            <a:r>
              <a:rPr lang="en-US" sz="3200" dirty="0">
                <a:latin typeface="Times New Roman"/>
                <a:cs typeface="Times New Roman"/>
                <a:hlinkClick r:id="rId2"/>
              </a:rPr>
              <a:t>shelly.rathee@villanova.edu</a:t>
            </a:r>
            <a:endParaRPr lang="en-US" sz="3200" dirty="0">
              <a:latin typeface="Times New Roman"/>
              <a:cs typeface="Times New Roman"/>
            </a:endParaRPr>
          </a:p>
          <a:p>
            <a:pPr algn="ctr">
              <a:spcBef>
                <a:spcPts val="28"/>
              </a:spcBef>
            </a:pPr>
            <a:endParaRPr lang="en-US" sz="3200" dirty="0">
              <a:latin typeface="Times New Roman"/>
              <a:cs typeface="Times New Roman"/>
            </a:endParaRPr>
          </a:p>
          <a:p>
            <a:pPr algn="ctr">
              <a:spcBef>
                <a:spcPts val="28"/>
              </a:spcBef>
            </a:pPr>
            <a:r>
              <a:rPr lang="en-US" sz="3200" dirty="0" err="1">
                <a:latin typeface="Times New Roman"/>
                <a:cs typeface="Times New Roman"/>
              </a:rPr>
              <a:t>Sachin</a:t>
            </a:r>
            <a:r>
              <a:rPr lang="en-US" sz="3200" dirty="0">
                <a:latin typeface="Times New Roman"/>
                <a:cs typeface="Times New Roman"/>
              </a:rPr>
              <a:t> Banker</a:t>
            </a:r>
          </a:p>
          <a:p>
            <a:pPr algn="ctr">
              <a:spcBef>
                <a:spcPts val="28"/>
              </a:spcBef>
            </a:pPr>
            <a:r>
              <a:rPr lang="en-US" sz="3200" dirty="0">
                <a:latin typeface="Times New Roman"/>
                <a:cs typeface="Times New Roman"/>
                <a:hlinkClick r:id="rId3"/>
              </a:rPr>
              <a:t>sachin.banker@utah.edu</a:t>
            </a:r>
            <a:endParaRPr lang="en-US" sz="3200" dirty="0">
              <a:latin typeface="Times New Roman"/>
              <a:cs typeface="Times New Roman"/>
            </a:endParaRPr>
          </a:p>
          <a:p>
            <a:pPr algn="ctr">
              <a:spcBef>
                <a:spcPts val="28"/>
              </a:spcBef>
            </a:pPr>
            <a:endParaRPr lang="en-US" sz="3200" dirty="0">
              <a:latin typeface="Times New Roman"/>
              <a:cs typeface="Times New Roman"/>
            </a:endParaRPr>
          </a:p>
          <a:p>
            <a:pPr algn="ctr">
              <a:spcBef>
                <a:spcPts val="28"/>
              </a:spcBef>
            </a:pPr>
            <a:r>
              <a:rPr lang="en-US" sz="3200" dirty="0">
                <a:latin typeface="Times New Roman"/>
                <a:cs typeface="Times New Roman"/>
              </a:rPr>
              <a:t>Arul Mishra</a:t>
            </a:r>
          </a:p>
          <a:p>
            <a:pPr algn="ctr">
              <a:spcBef>
                <a:spcPts val="28"/>
              </a:spcBef>
            </a:pPr>
            <a:r>
              <a:rPr lang="en-US" sz="3200" dirty="0">
                <a:latin typeface="Times New Roman"/>
                <a:cs typeface="Times New Roman"/>
                <a:hlinkClick r:id="rId4"/>
              </a:rPr>
              <a:t>arul.mishra@utah.edu</a:t>
            </a:r>
            <a:endParaRPr lang="en-US" sz="3200" dirty="0">
              <a:latin typeface="Times New Roman"/>
              <a:cs typeface="Times New Roman"/>
            </a:endParaRPr>
          </a:p>
          <a:p>
            <a:pPr algn="ctr">
              <a:spcBef>
                <a:spcPts val="28"/>
              </a:spcBef>
            </a:pPr>
            <a:endParaRPr lang="en-US" sz="3200" dirty="0">
              <a:latin typeface="Times New Roman"/>
              <a:cs typeface="Times New Roman"/>
            </a:endParaRPr>
          </a:p>
          <a:p>
            <a:pPr algn="ctr">
              <a:spcBef>
                <a:spcPts val="28"/>
              </a:spcBef>
            </a:pPr>
            <a:r>
              <a:rPr lang="en-US" sz="3200" dirty="0" err="1">
                <a:latin typeface="Times New Roman"/>
                <a:cs typeface="Times New Roman"/>
              </a:rPr>
              <a:t>Himanshu</a:t>
            </a:r>
            <a:r>
              <a:rPr lang="en-US" sz="3200" dirty="0">
                <a:latin typeface="Times New Roman"/>
                <a:cs typeface="Times New Roman"/>
              </a:rPr>
              <a:t> Mishra</a:t>
            </a:r>
          </a:p>
          <a:p>
            <a:pPr algn="ctr">
              <a:spcBef>
                <a:spcPts val="28"/>
              </a:spcBef>
            </a:pPr>
            <a:r>
              <a:rPr lang="en-US" sz="3200" dirty="0">
                <a:latin typeface="Times New Roman"/>
                <a:cs typeface="Times New Roman"/>
                <a:hlinkClick r:id="rId5"/>
              </a:rPr>
              <a:t>himanshu.mishra@utah.edu</a:t>
            </a:r>
            <a:endParaRPr lang="en-US" sz="3200" dirty="0">
              <a:latin typeface="Times New Roman"/>
              <a:cs typeface="Times New Roman"/>
            </a:endParaRPr>
          </a:p>
          <a:p>
            <a:pPr algn="ctr">
              <a:spcBef>
                <a:spcPts val="28"/>
              </a:spcBef>
            </a:pPr>
            <a:endParaRPr sz="3200" dirty="0">
              <a:latin typeface="Times New Roman"/>
              <a:cs typeface="Times New Roman"/>
            </a:endParaRPr>
          </a:p>
        </p:txBody>
      </p:sp>
    </p:spTree>
    <p:extLst>
      <p:ext uri="{BB962C8B-B14F-4D97-AF65-F5344CB8AC3E}">
        <p14:creationId xmlns:p14="http://schemas.microsoft.com/office/powerpoint/2010/main" val="921350400"/>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6268" y="978183"/>
            <a:ext cx="2589658" cy="1132632"/>
          </a:xfrm>
          <a:prstGeom prst="rect">
            <a:avLst/>
          </a:prstGeom>
          <a:solidFill>
            <a:srgbClr val="FFFFFF"/>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4" name="Picture 3" descr="Screen Shot 2021-10-11 at 12.05.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8691"/>
            <a:ext cx="9144000" cy="3665692"/>
          </a:xfrm>
          <a:prstGeom prst="rect">
            <a:avLst/>
          </a:prstGeom>
        </p:spPr>
      </p:pic>
      <p:sp>
        <p:nvSpPr>
          <p:cNvPr id="5" name="object 2"/>
          <p:cNvSpPr txBox="1">
            <a:spLocks noGrp="1"/>
          </p:cNvSpPr>
          <p:nvPr>
            <p:ph type="title"/>
          </p:nvPr>
        </p:nvSpPr>
        <p:spPr>
          <a:xfrm>
            <a:off x="502828" y="357201"/>
            <a:ext cx="5641802" cy="1642670"/>
          </a:xfrm>
          <a:prstGeom prst="rect">
            <a:avLst/>
          </a:prstGeom>
          <a:ln w="25400">
            <a:solidFill>
              <a:srgbClr val="B51700"/>
            </a:solidFill>
          </a:ln>
        </p:spPr>
        <p:txBody>
          <a:bodyPr vert="horz" wrap="square" lIns="0" tIns="76346" rIns="0" bIns="0" rtlCol="0">
            <a:spAutoFit/>
          </a:bodyPr>
          <a:lstStyle/>
          <a:p>
            <a:pPr marL="1671578" marR="251362" indent="-1410840" algn="l">
              <a:lnSpc>
                <a:spcPts val="3023"/>
              </a:lnSpc>
              <a:spcBef>
                <a:spcPts val="601"/>
              </a:spcBef>
              <a:tabLst>
                <a:tab pos="1936334" algn="l"/>
              </a:tabLst>
            </a:pPr>
            <a:r>
              <a:rPr lang="en-US" sz="3100" spc="-4" dirty="0">
                <a:latin typeface="Gill Sans MT"/>
                <a:cs typeface="Gill Sans MT"/>
              </a:rPr>
              <a:t>GOOGLE’S PRODUCT RECCOMENDATION FOR BIRTHDAY GIFTS</a:t>
            </a:r>
            <a:endParaRPr sz="3100" dirty="0">
              <a:latin typeface="Gill Sans MT"/>
              <a:cs typeface="Gill Sans MT"/>
            </a:endParaRPr>
          </a:p>
        </p:txBody>
      </p:sp>
      <p:grpSp>
        <p:nvGrpSpPr>
          <p:cNvPr id="3" name="Group 2"/>
          <p:cNvGrpSpPr/>
          <p:nvPr/>
        </p:nvGrpSpPr>
        <p:grpSpPr>
          <a:xfrm>
            <a:off x="1224881" y="5302139"/>
            <a:ext cx="3512320" cy="1285875"/>
            <a:chOff x="1224881" y="5302139"/>
            <a:chExt cx="3512320" cy="1285875"/>
          </a:xfrm>
        </p:grpSpPr>
        <p:sp>
          <p:nvSpPr>
            <p:cNvPr id="6" name="object 6"/>
            <p:cNvSpPr/>
            <p:nvPr/>
          </p:nvSpPr>
          <p:spPr>
            <a:xfrm>
              <a:off x="1224881" y="5302139"/>
              <a:ext cx="3512320" cy="1285875"/>
            </a:xfrm>
            <a:custGeom>
              <a:avLst/>
              <a:gdLst/>
              <a:ahLst/>
              <a:cxnLst/>
              <a:rect l="l" t="t" r="r" b="b"/>
              <a:pathLst>
                <a:path w="4025265" h="1981200">
                  <a:moveTo>
                    <a:pt x="4025106" y="0"/>
                  </a:moveTo>
                  <a:lnTo>
                    <a:pt x="3316287" y="263921"/>
                  </a:lnTo>
                  <a:lnTo>
                    <a:pt x="0" y="263921"/>
                  </a:lnTo>
                  <a:lnTo>
                    <a:pt x="0" y="1981200"/>
                  </a:lnTo>
                  <a:lnTo>
                    <a:pt x="3635771" y="1981200"/>
                  </a:lnTo>
                  <a:lnTo>
                    <a:pt x="3635771" y="430212"/>
                  </a:lnTo>
                  <a:lnTo>
                    <a:pt x="4025106" y="0"/>
                  </a:lnTo>
                  <a:close/>
                </a:path>
              </a:pathLst>
            </a:custGeom>
            <a:ln w="25400">
              <a:solidFill>
                <a:srgbClr val="1DB100"/>
              </a:solidFill>
            </a:ln>
          </p:spPr>
          <p:txBody>
            <a:bodyPr wrap="square" lIns="0" tIns="0" rIns="0" bIns="0" rtlCol="0"/>
            <a:lstStyle/>
            <a:p>
              <a:endParaRPr/>
            </a:p>
          </p:txBody>
        </p:sp>
        <p:sp>
          <p:nvSpPr>
            <p:cNvPr id="7" name="object 7"/>
            <p:cNvSpPr txBox="1"/>
            <p:nvPr/>
          </p:nvSpPr>
          <p:spPr>
            <a:xfrm>
              <a:off x="1314750" y="5547820"/>
              <a:ext cx="2941865" cy="973642"/>
            </a:xfrm>
            <a:prstGeom prst="rect">
              <a:avLst/>
            </a:prstGeom>
          </p:spPr>
          <p:txBody>
            <a:bodyPr vert="horz" wrap="square" lIns="0" tIns="28574" rIns="0" bIns="0" rtlCol="0">
              <a:spAutoFit/>
            </a:bodyPr>
            <a:lstStyle/>
            <a:p>
              <a:pPr marL="8929" marR="3572" indent="312528" algn="ctr">
                <a:lnSpc>
                  <a:spcPts val="1828"/>
                </a:lnSpc>
                <a:spcBef>
                  <a:spcPts val="225"/>
                </a:spcBef>
              </a:pPr>
              <a:r>
                <a:rPr lang="en-US" dirty="0">
                  <a:latin typeface="Gill Sans"/>
                  <a:cs typeface="Gill Sans"/>
                </a:rPr>
                <a:t>What products you are recommended when you enter the keyword “</a:t>
              </a:r>
              <a:r>
                <a:rPr lang="en-US" b="1" dirty="0">
                  <a:latin typeface="Gill Sans"/>
                  <a:cs typeface="Gill Sans"/>
                </a:rPr>
                <a:t>birthday gifts</a:t>
              </a:r>
              <a:r>
                <a:rPr lang="en-US" dirty="0">
                  <a:latin typeface="Gill Sans"/>
                  <a:cs typeface="Gill Sans"/>
                </a:rPr>
                <a:t>’?</a:t>
              </a:r>
              <a:endParaRPr dirty="0">
                <a:latin typeface="Gill Sans"/>
                <a:cs typeface="Gill Sans"/>
              </a:endParaRPr>
            </a:p>
          </p:txBody>
        </p:sp>
      </p:grpSp>
      <p:sp>
        <p:nvSpPr>
          <p:cNvPr id="8" name="object 7"/>
          <p:cNvSpPr txBox="1"/>
          <p:nvPr/>
        </p:nvSpPr>
        <p:spPr>
          <a:xfrm>
            <a:off x="6299104" y="1055110"/>
            <a:ext cx="2589658" cy="978771"/>
          </a:xfrm>
          <a:prstGeom prst="rect">
            <a:avLst/>
          </a:prstGeom>
        </p:spPr>
        <p:txBody>
          <a:bodyPr vert="horz" wrap="square" lIns="0" tIns="28574" rIns="0" bIns="0" rtlCol="0">
            <a:spAutoFit/>
          </a:bodyPr>
          <a:lstStyle/>
          <a:p>
            <a:pPr marL="8929" marR="3572" indent="312528" algn="ctr">
              <a:lnSpc>
                <a:spcPts val="1828"/>
              </a:lnSpc>
              <a:spcBef>
                <a:spcPts val="225"/>
              </a:spcBef>
            </a:pPr>
            <a:r>
              <a:rPr lang="en-US" sz="2000" dirty="0">
                <a:latin typeface="Gill Sans"/>
                <a:cs typeface="Gill Sans"/>
              </a:rPr>
              <a:t>Is it possible that you are recommended different products based on your gender?</a:t>
            </a:r>
            <a:endParaRPr sz="2000" dirty="0">
              <a:latin typeface="Gill Sans"/>
              <a:cs typeface="Gill Sans"/>
            </a:endParaRPr>
          </a:p>
        </p:txBody>
      </p:sp>
    </p:spTree>
    <p:extLst>
      <p:ext uri="{BB962C8B-B14F-4D97-AF65-F5344CB8AC3E}">
        <p14:creationId xmlns:p14="http://schemas.microsoft.com/office/powerpoint/2010/main" val="2599210941"/>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940" y="903660"/>
            <a:ext cx="5822018" cy="5232784"/>
          </a:xfrm>
          <a:prstGeom prst="rect">
            <a:avLst/>
          </a:prstGeom>
          <a:ln w="25400">
            <a:solidFill>
              <a:srgbClr val="B51700"/>
            </a:solidFill>
          </a:ln>
        </p:spPr>
        <p:txBody>
          <a:bodyPr vert="horz" wrap="square" lIns="0" tIns="159835" rIns="0" bIns="0" rtlCol="0">
            <a:spAutoFit/>
          </a:bodyPr>
          <a:lstStyle/>
          <a:p>
            <a:pPr marL="8929" marR="243325">
              <a:lnSpc>
                <a:spcPct val="110000"/>
              </a:lnSpc>
              <a:spcBef>
                <a:spcPts val="2039"/>
              </a:spcBef>
            </a:pPr>
            <a:r>
              <a:rPr lang="en-US" sz="2800" spc="-7" dirty="0">
                <a:solidFill>
                  <a:srgbClr val="FF0000"/>
                </a:solidFill>
                <a:latin typeface="Arial"/>
                <a:cs typeface="Arial"/>
              </a:rPr>
              <a:t>WHAT IS MARKETPLACE GENDER BIAS?</a:t>
            </a:r>
            <a:br>
              <a:rPr lang="en-US" sz="2800" spc="-7" dirty="0">
                <a:latin typeface="Arial"/>
                <a:cs typeface="Arial"/>
              </a:rPr>
            </a:br>
            <a:r>
              <a:rPr lang="en-US" sz="2800" spc="-7" dirty="0">
                <a:latin typeface="Arial"/>
                <a:cs typeface="Arial"/>
              </a:rPr>
              <a:t> </a:t>
            </a:r>
            <a:br>
              <a:rPr lang="en-US" sz="2800" spc="-7" dirty="0">
                <a:latin typeface="Arial"/>
                <a:cs typeface="Arial"/>
              </a:rPr>
            </a:br>
            <a:r>
              <a:rPr lang="en-US" sz="2700" spc="-46" dirty="0">
                <a:latin typeface="Arial"/>
                <a:cs typeface="Arial"/>
              </a:rPr>
              <a:t>When </a:t>
            </a:r>
            <a:r>
              <a:rPr lang="en-US" sz="2700" i="1" dirty="0">
                <a:latin typeface="Arial"/>
                <a:cs typeface="Arial"/>
              </a:rPr>
              <a:t>psychographic</a:t>
            </a:r>
            <a:r>
              <a:rPr lang="en-US" sz="2700" i="1" spc="-46" dirty="0">
                <a:latin typeface="Arial"/>
                <a:cs typeface="Arial"/>
              </a:rPr>
              <a:t> traits </a:t>
            </a:r>
            <a:r>
              <a:rPr lang="en-US" sz="2700" spc="-127" dirty="0">
                <a:latin typeface="Arial"/>
                <a:cs typeface="Arial"/>
              </a:rPr>
              <a:t>are related to men versus women</a:t>
            </a:r>
            <a:r>
              <a:rPr lang="en-US" sz="2700" spc="-112" dirty="0">
                <a:latin typeface="Arial"/>
                <a:cs typeface="Arial"/>
              </a:rPr>
              <a:t>:</a:t>
            </a:r>
            <a:br>
              <a:rPr lang="en-US" sz="2700" dirty="0">
                <a:latin typeface="Arial"/>
                <a:cs typeface="Arial"/>
              </a:rPr>
            </a:br>
            <a:br>
              <a:rPr lang="en-US" sz="2700" dirty="0">
                <a:latin typeface="Arial"/>
                <a:cs typeface="Arial"/>
              </a:rPr>
            </a:br>
            <a:r>
              <a:rPr lang="en-US" sz="2700" i="1" dirty="0">
                <a:latin typeface="Arial"/>
                <a:cs typeface="Arial"/>
              </a:rPr>
              <a:t>Positive</a:t>
            </a:r>
            <a:r>
              <a:rPr lang="en-US" sz="2700" dirty="0">
                <a:latin typeface="Arial"/>
                <a:cs typeface="Arial"/>
              </a:rPr>
              <a:t> traits </a:t>
            </a:r>
            <a:r>
              <a:rPr lang="en-US" sz="2700" spc="7" dirty="0">
                <a:latin typeface="Arial"/>
                <a:cs typeface="Arial"/>
              </a:rPr>
              <a:t>= </a:t>
            </a:r>
            <a:r>
              <a:rPr lang="en-US" sz="2700" spc="-67" dirty="0">
                <a:latin typeface="Arial"/>
                <a:cs typeface="Arial"/>
              </a:rPr>
              <a:t>rational,</a:t>
            </a:r>
            <a:r>
              <a:rPr lang="en-US" sz="2700" spc="-116" dirty="0">
                <a:latin typeface="Arial"/>
                <a:cs typeface="Arial"/>
              </a:rPr>
              <a:t> </a:t>
            </a:r>
            <a:r>
              <a:rPr lang="en-US" sz="2700" spc="-109" dirty="0">
                <a:latin typeface="Arial"/>
                <a:cs typeface="Arial"/>
              </a:rPr>
              <a:t>loyal,  </a:t>
            </a:r>
            <a:r>
              <a:rPr lang="en-US" sz="2700" spc="-98" dirty="0">
                <a:latin typeface="Arial"/>
                <a:cs typeface="Arial"/>
              </a:rPr>
              <a:t>innovative,</a:t>
            </a:r>
            <a:r>
              <a:rPr lang="en-US" sz="2700" spc="-243" dirty="0">
                <a:latin typeface="Arial"/>
                <a:cs typeface="Arial"/>
              </a:rPr>
              <a:t> </a:t>
            </a:r>
            <a:r>
              <a:rPr lang="en-US" sz="2700" spc="-74" dirty="0">
                <a:latin typeface="Arial"/>
                <a:cs typeface="Arial"/>
              </a:rPr>
              <a:t>determined</a:t>
            </a:r>
            <a:br>
              <a:rPr lang="en-US" sz="2700" dirty="0">
                <a:latin typeface="Arial"/>
                <a:cs typeface="Arial"/>
              </a:rPr>
            </a:br>
            <a:r>
              <a:rPr lang="en-US" sz="2700" i="1" spc="-112" dirty="0">
                <a:latin typeface="Arial"/>
                <a:cs typeface="Arial"/>
              </a:rPr>
              <a:t>Negative</a:t>
            </a:r>
            <a:r>
              <a:rPr lang="en-US" sz="2700" spc="-112" dirty="0">
                <a:latin typeface="Arial"/>
                <a:cs typeface="Arial"/>
              </a:rPr>
              <a:t> </a:t>
            </a:r>
            <a:r>
              <a:rPr lang="en-US" sz="2700" spc="-46" dirty="0">
                <a:latin typeface="Arial"/>
                <a:cs typeface="Arial"/>
              </a:rPr>
              <a:t>traits </a:t>
            </a:r>
            <a:r>
              <a:rPr lang="en-US" sz="2700" spc="7" dirty="0">
                <a:latin typeface="Arial"/>
                <a:cs typeface="Arial"/>
              </a:rPr>
              <a:t>= </a:t>
            </a:r>
            <a:r>
              <a:rPr lang="en-US" sz="2700" spc="-46" dirty="0">
                <a:latin typeface="Arial"/>
                <a:cs typeface="Arial"/>
              </a:rPr>
              <a:t>irrational, </a:t>
            </a:r>
            <a:r>
              <a:rPr lang="en-US" sz="2700" spc="-67" dirty="0">
                <a:latin typeface="Arial"/>
                <a:cs typeface="Arial"/>
              </a:rPr>
              <a:t>fickle,  </a:t>
            </a:r>
            <a:r>
              <a:rPr lang="en-US" sz="2700" spc="-197" dirty="0">
                <a:latin typeface="Arial"/>
                <a:cs typeface="Arial"/>
              </a:rPr>
              <a:t>lazy,</a:t>
            </a:r>
            <a:r>
              <a:rPr lang="en-US" sz="2700" spc="-243" dirty="0">
                <a:latin typeface="Arial"/>
                <a:cs typeface="Arial"/>
              </a:rPr>
              <a:t> </a:t>
            </a:r>
            <a:r>
              <a:rPr lang="en-US" sz="2700" spc="-95" dirty="0">
                <a:latin typeface="Arial"/>
                <a:cs typeface="Arial"/>
              </a:rPr>
              <a:t>unreliable</a:t>
            </a:r>
            <a:br>
              <a:rPr lang="en-US" sz="2700" spc="-95" dirty="0">
                <a:latin typeface="Arial"/>
                <a:cs typeface="Arial"/>
              </a:rPr>
            </a:br>
            <a:endParaRPr sz="2700" dirty="0">
              <a:latin typeface="Arial"/>
              <a:cs typeface="Arial"/>
            </a:endParaRPr>
          </a:p>
        </p:txBody>
      </p:sp>
      <p:sp>
        <p:nvSpPr>
          <p:cNvPr id="21" name="Rectangle 20"/>
          <p:cNvSpPr/>
          <p:nvPr/>
        </p:nvSpPr>
        <p:spPr>
          <a:xfrm>
            <a:off x="6419251" y="2402228"/>
            <a:ext cx="2523074" cy="243719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ectangle 16"/>
          <p:cNvSpPr/>
          <p:nvPr/>
        </p:nvSpPr>
        <p:spPr>
          <a:xfrm>
            <a:off x="6419252" y="2728611"/>
            <a:ext cx="2523074" cy="1785104"/>
          </a:xfrm>
          <a:prstGeom prst="rect">
            <a:avLst/>
          </a:prstGeom>
          <a:noFill/>
        </p:spPr>
        <p:txBody>
          <a:bodyPr wrap="square">
            <a:spAutoFit/>
          </a:bodyPr>
          <a:lstStyle/>
          <a:p>
            <a:pPr lvl="0" algn="ctr" fontAlgn="base"/>
            <a:r>
              <a:rPr lang="en-US" sz="2200" dirty="0">
                <a:solidFill>
                  <a:schemeClr val="bg1"/>
                </a:solidFill>
                <a:latin typeface="Arial"/>
                <a:cs typeface="Arial"/>
              </a:rPr>
              <a:t>Marketers use these traits for </a:t>
            </a:r>
            <a:r>
              <a:rPr lang="en-US" sz="2200" i="1" dirty="0">
                <a:solidFill>
                  <a:schemeClr val="bg1"/>
                </a:solidFill>
                <a:latin typeface="Arial"/>
                <a:cs typeface="Arial"/>
              </a:rPr>
              <a:t>Segmentation </a:t>
            </a:r>
            <a:r>
              <a:rPr lang="en-US" sz="2200" dirty="0">
                <a:solidFill>
                  <a:schemeClr val="bg1"/>
                </a:solidFill>
                <a:latin typeface="Arial"/>
                <a:cs typeface="Arial"/>
              </a:rPr>
              <a:t>and </a:t>
            </a:r>
            <a:r>
              <a:rPr lang="en-US" sz="2200" i="1" dirty="0">
                <a:solidFill>
                  <a:schemeClr val="bg1"/>
                </a:solidFill>
                <a:latin typeface="Arial"/>
                <a:cs typeface="Arial"/>
              </a:rPr>
              <a:t>Targeting</a:t>
            </a:r>
            <a:r>
              <a:rPr lang="en-US" sz="2200" dirty="0">
                <a:solidFill>
                  <a:schemeClr val="bg1"/>
                </a:solidFill>
                <a:latin typeface="Arial"/>
                <a:cs typeface="Arial"/>
              </a:rPr>
              <a:t> their consumers</a:t>
            </a:r>
          </a:p>
        </p:txBody>
      </p:sp>
    </p:spTree>
    <p:extLst>
      <p:ext uri="{BB962C8B-B14F-4D97-AF65-F5344CB8AC3E}">
        <p14:creationId xmlns:p14="http://schemas.microsoft.com/office/powerpoint/2010/main" val="3251419950"/>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078346" y="5531657"/>
            <a:ext cx="2935007" cy="89216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25303" y="501487"/>
            <a:ext cx="5587982" cy="1283265"/>
          </a:xfrm>
          <a:prstGeom prst="rect">
            <a:avLst/>
          </a:prstGeom>
          <a:noFill/>
          <a:ln w="28575" cmpd="sng">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4105" y="535809"/>
            <a:ext cx="5399180" cy="1190727"/>
          </a:xfrm>
        </p:spPr>
        <p:txBody>
          <a:bodyPr>
            <a:normAutofit fontScale="90000"/>
          </a:bodyPr>
          <a:lstStyle/>
          <a:p>
            <a:r>
              <a:rPr lang="en-US" spc="-7" dirty="0">
                <a:solidFill>
                  <a:srgbClr val="FF0000"/>
                </a:solidFill>
                <a:latin typeface="Arial"/>
                <a:cs typeface="Arial"/>
              </a:rPr>
              <a:t>RESEARCH QUESTIONS</a:t>
            </a:r>
            <a:endParaRPr lang="en-US" dirty="0">
              <a:latin typeface="Gill Sans"/>
              <a:cs typeface="Gill Sans"/>
            </a:endParaRPr>
          </a:p>
        </p:txBody>
      </p:sp>
      <p:sp>
        <p:nvSpPr>
          <p:cNvPr id="13" name="object 2"/>
          <p:cNvSpPr txBox="1">
            <a:spLocks/>
          </p:cNvSpPr>
          <p:nvPr/>
        </p:nvSpPr>
        <p:spPr>
          <a:xfrm>
            <a:off x="625303" y="2011494"/>
            <a:ext cx="5055906" cy="4562345"/>
          </a:xfrm>
          <a:prstGeom prst="rect">
            <a:avLst/>
          </a:prstGeom>
          <a:ln w="25400">
            <a:solidFill>
              <a:srgbClr val="B51700"/>
            </a:solidFill>
          </a:ln>
        </p:spPr>
        <p:txBody>
          <a:bodyPr vert="horz" wrap="square" lIns="0" tIns="1598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23279" marR="243325" indent="-514350" algn="dist">
              <a:spcBef>
                <a:spcPts val="2039"/>
              </a:spcBef>
              <a:buFont typeface="+mj-lt"/>
              <a:buAutoNum type="arabicPeriod"/>
            </a:pPr>
            <a:r>
              <a:rPr lang="en-US" sz="2800" dirty="0">
                <a:latin typeface="Arial"/>
                <a:cs typeface="Arial"/>
              </a:rPr>
              <a:t>Whether online algorithms learn marketplace gender bias from online text?</a:t>
            </a:r>
          </a:p>
          <a:p>
            <a:pPr marL="523279" marR="243325" indent="-514350" algn="just">
              <a:spcBef>
                <a:spcPts val="2039"/>
              </a:spcBef>
              <a:buFont typeface="+mj-lt"/>
              <a:buAutoNum type="arabicPeriod"/>
            </a:pPr>
            <a:endParaRPr lang="en-US" sz="2800" dirty="0">
              <a:latin typeface="Arial"/>
              <a:cs typeface="Arial"/>
            </a:endParaRPr>
          </a:p>
          <a:p>
            <a:pPr marL="523279" marR="243325" indent="-514350" algn="just">
              <a:spcBef>
                <a:spcPts val="2039"/>
              </a:spcBef>
              <a:buFont typeface="+mj-lt"/>
              <a:buAutoNum type="arabicPeriod"/>
            </a:pPr>
            <a:r>
              <a:rPr lang="en-US" sz="2800" dirty="0">
                <a:latin typeface="Arial"/>
                <a:cs typeface="Arial"/>
              </a:rPr>
              <a:t>Would it influence outcomes for consumers? Would there be any adverse effects on female consumers?</a:t>
            </a:r>
          </a:p>
        </p:txBody>
      </p:sp>
      <p:sp>
        <p:nvSpPr>
          <p:cNvPr id="18" name="object 3"/>
          <p:cNvSpPr/>
          <p:nvPr/>
        </p:nvSpPr>
        <p:spPr>
          <a:xfrm>
            <a:off x="6673284" y="1082687"/>
            <a:ext cx="1659582" cy="955562"/>
          </a:xfrm>
          <a:custGeom>
            <a:avLst/>
            <a:gdLst/>
            <a:ahLst/>
            <a:cxnLst/>
            <a:rect l="l" t="t" r="r" b="b"/>
            <a:pathLst>
              <a:path w="2360295" h="1432560">
                <a:moveTo>
                  <a:pt x="2022659" y="0"/>
                </a:moveTo>
                <a:lnTo>
                  <a:pt x="338888" y="0"/>
                </a:lnTo>
                <a:lnTo>
                  <a:pt x="273610" y="258"/>
                </a:lnTo>
                <a:lnTo>
                  <a:pt x="221859" y="2066"/>
                </a:lnTo>
                <a:lnTo>
                  <a:pt x="178744" y="6974"/>
                </a:lnTo>
                <a:lnTo>
                  <a:pt x="139374" y="16532"/>
                </a:lnTo>
                <a:lnTo>
                  <a:pt x="99018" y="36465"/>
                </a:lnTo>
                <a:lnTo>
                  <a:pt x="64337" y="64337"/>
                </a:lnTo>
                <a:lnTo>
                  <a:pt x="36465" y="99017"/>
                </a:lnTo>
                <a:lnTo>
                  <a:pt x="16534" y="139374"/>
                </a:lnTo>
                <a:lnTo>
                  <a:pt x="6972" y="178744"/>
                </a:lnTo>
                <a:lnTo>
                  <a:pt x="2066" y="221671"/>
                </a:lnTo>
                <a:lnTo>
                  <a:pt x="258" y="272976"/>
                </a:lnTo>
                <a:lnTo>
                  <a:pt x="0" y="337386"/>
                </a:lnTo>
                <a:lnTo>
                  <a:pt x="5" y="1095081"/>
                </a:lnTo>
                <a:lnTo>
                  <a:pt x="258" y="1158857"/>
                </a:lnTo>
                <a:lnTo>
                  <a:pt x="2066" y="1210608"/>
                </a:lnTo>
                <a:lnTo>
                  <a:pt x="6981" y="1253747"/>
                </a:lnTo>
                <a:lnTo>
                  <a:pt x="16534" y="1293093"/>
                </a:lnTo>
                <a:lnTo>
                  <a:pt x="36465" y="1333450"/>
                </a:lnTo>
                <a:lnTo>
                  <a:pt x="64337" y="1368130"/>
                </a:lnTo>
                <a:lnTo>
                  <a:pt x="99018" y="1396002"/>
                </a:lnTo>
                <a:lnTo>
                  <a:pt x="139374" y="1415934"/>
                </a:lnTo>
                <a:lnTo>
                  <a:pt x="178721" y="1425493"/>
                </a:lnTo>
                <a:lnTo>
                  <a:pt x="221671" y="1430401"/>
                </a:lnTo>
                <a:lnTo>
                  <a:pt x="272976" y="1432210"/>
                </a:lnTo>
                <a:lnTo>
                  <a:pt x="337386" y="1432468"/>
                </a:lnTo>
                <a:lnTo>
                  <a:pt x="2021159" y="1432468"/>
                </a:lnTo>
                <a:lnTo>
                  <a:pt x="2086436" y="1432210"/>
                </a:lnTo>
                <a:lnTo>
                  <a:pt x="2138187" y="1430401"/>
                </a:lnTo>
                <a:lnTo>
                  <a:pt x="2181301" y="1425493"/>
                </a:lnTo>
                <a:lnTo>
                  <a:pt x="2220671" y="1415934"/>
                </a:lnTo>
                <a:lnTo>
                  <a:pt x="2261028" y="1396002"/>
                </a:lnTo>
                <a:lnTo>
                  <a:pt x="2295709" y="1368130"/>
                </a:lnTo>
                <a:lnTo>
                  <a:pt x="2323581" y="1333450"/>
                </a:lnTo>
                <a:lnTo>
                  <a:pt x="2343513" y="1293093"/>
                </a:lnTo>
                <a:lnTo>
                  <a:pt x="2353074" y="1253723"/>
                </a:lnTo>
                <a:lnTo>
                  <a:pt x="2357980" y="1210796"/>
                </a:lnTo>
                <a:lnTo>
                  <a:pt x="2359789" y="1159491"/>
                </a:lnTo>
                <a:lnTo>
                  <a:pt x="2360047" y="1095081"/>
                </a:lnTo>
                <a:lnTo>
                  <a:pt x="2360041" y="337386"/>
                </a:lnTo>
                <a:lnTo>
                  <a:pt x="2359789" y="273609"/>
                </a:lnTo>
                <a:lnTo>
                  <a:pt x="2357980" y="221859"/>
                </a:lnTo>
                <a:lnTo>
                  <a:pt x="2353066" y="178721"/>
                </a:lnTo>
                <a:lnTo>
                  <a:pt x="2343513" y="139374"/>
                </a:lnTo>
                <a:lnTo>
                  <a:pt x="2323581" y="99017"/>
                </a:lnTo>
                <a:lnTo>
                  <a:pt x="2295709" y="64337"/>
                </a:lnTo>
                <a:lnTo>
                  <a:pt x="2261028" y="36465"/>
                </a:lnTo>
                <a:lnTo>
                  <a:pt x="2220671" y="16532"/>
                </a:lnTo>
                <a:lnTo>
                  <a:pt x="2181325" y="6974"/>
                </a:lnTo>
                <a:lnTo>
                  <a:pt x="2138374" y="2066"/>
                </a:lnTo>
                <a:lnTo>
                  <a:pt x="2087069" y="258"/>
                </a:lnTo>
                <a:lnTo>
                  <a:pt x="2022659" y="0"/>
                </a:lnTo>
                <a:close/>
              </a:path>
            </a:pathLst>
          </a:custGeom>
          <a:solidFill>
            <a:srgbClr val="00A2FF"/>
          </a:solidFill>
        </p:spPr>
        <p:txBody>
          <a:bodyPr wrap="square" lIns="0" tIns="0" rIns="0" bIns="0" rtlCol="0"/>
          <a:lstStyle/>
          <a:p>
            <a:endParaRPr/>
          </a:p>
        </p:txBody>
      </p:sp>
      <p:sp>
        <p:nvSpPr>
          <p:cNvPr id="19" name="object 4"/>
          <p:cNvSpPr txBox="1"/>
          <p:nvPr/>
        </p:nvSpPr>
        <p:spPr>
          <a:xfrm>
            <a:off x="6982564" y="1387812"/>
            <a:ext cx="1039862" cy="510436"/>
          </a:xfrm>
          <a:prstGeom prst="rect">
            <a:avLst/>
          </a:prstGeom>
        </p:spPr>
        <p:txBody>
          <a:bodyPr vert="horz" wrap="square" lIns="0" tIns="8929" rIns="0" bIns="0" rtlCol="0">
            <a:spAutoFit/>
          </a:bodyPr>
          <a:lstStyle/>
          <a:p>
            <a:pPr marL="8929" algn="ctr">
              <a:spcBef>
                <a:spcPts val="70"/>
              </a:spcBef>
            </a:pPr>
            <a:r>
              <a:rPr lang="en-US" sz="1600" b="1" spc="211" dirty="0">
                <a:latin typeface="Trebuchet MS"/>
                <a:cs typeface="Trebuchet MS"/>
              </a:rPr>
              <a:t>ONLINE</a:t>
            </a:r>
          </a:p>
          <a:p>
            <a:pPr marL="8929" algn="ctr">
              <a:spcBef>
                <a:spcPts val="70"/>
              </a:spcBef>
            </a:pPr>
            <a:r>
              <a:rPr lang="en-US" sz="1600" b="1" spc="211" dirty="0">
                <a:latin typeface="Trebuchet MS"/>
                <a:cs typeface="Trebuchet MS"/>
              </a:rPr>
              <a:t>TEXT</a:t>
            </a:r>
            <a:endParaRPr sz="1600" dirty="0">
              <a:latin typeface="Trebuchet MS"/>
              <a:cs typeface="Trebuchet MS"/>
            </a:endParaRPr>
          </a:p>
        </p:txBody>
      </p:sp>
      <p:sp>
        <p:nvSpPr>
          <p:cNvPr id="20" name="object 5"/>
          <p:cNvSpPr txBox="1"/>
          <p:nvPr/>
        </p:nvSpPr>
        <p:spPr>
          <a:xfrm>
            <a:off x="6520748" y="2841216"/>
            <a:ext cx="1964531" cy="1785104"/>
          </a:xfrm>
          <a:prstGeom prst="rect">
            <a:avLst/>
          </a:prstGeom>
          <a:solidFill>
            <a:srgbClr val="000000"/>
          </a:solidFill>
        </p:spPr>
        <p:txBody>
          <a:bodyPr vert="horz" wrap="square" lIns="0" tIns="0" rIns="0" bIns="0" rtlCol="0">
            <a:spAutoFit/>
          </a:bodyPr>
          <a:lstStyle/>
          <a:p>
            <a:pPr>
              <a:lnSpc>
                <a:spcPct val="100000"/>
              </a:lnSpc>
            </a:pPr>
            <a:endParaRPr dirty="0">
              <a:latin typeface="Times New Roman"/>
              <a:cs typeface="Times New Roman"/>
            </a:endParaRPr>
          </a:p>
          <a:p>
            <a:pPr>
              <a:lnSpc>
                <a:spcPct val="100000"/>
              </a:lnSpc>
            </a:pPr>
            <a:endParaRPr dirty="0">
              <a:latin typeface="Times New Roman"/>
              <a:cs typeface="Times New Roman"/>
            </a:endParaRPr>
          </a:p>
          <a:p>
            <a:pPr marL="220555"/>
            <a:endParaRPr lang="en-US" sz="1600" b="1" spc="225" dirty="0">
              <a:solidFill>
                <a:srgbClr val="FFFFFF"/>
              </a:solidFill>
              <a:latin typeface="Trebuchet MS"/>
              <a:cs typeface="Trebuchet MS"/>
            </a:endParaRPr>
          </a:p>
          <a:p>
            <a:pPr marL="220555"/>
            <a:r>
              <a:rPr sz="1600" b="1" spc="225" dirty="0">
                <a:solidFill>
                  <a:srgbClr val="FFFFFF"/>
                </a:solidFill>
                <a:latin typeface="Trebuchet MS"/>
                <a:cs typeface="Trebuchet MS"/>
              </a:rPr>
              <a:t>ALGORITHMS</a:t>
            </a:r>
            <a:endParaRPr lang="en-US" sz="1600" b="1" spc="225" dirty="0">
              <a:solidFill>
                <a:srgbClr val="FFFFFF"/>
              </a:solidFill>
              <a:latin typeface="Trebuchet MS"/>
              <a:cs typeface="Trebuchet MS"/>
            </a:endParaRPr>
          </a:p>
          <a:p>
            <a:pPr marL="220555"/>
            <a:endParaRPr lang="en-US" sz="1600" b="1" spc="225" dirty="0">
              <a:solidFill>
                <a:srgbClr val="FFFFFF"/>
              </a:solidFill>
              <a:latin typeface="Trebuchet MS"/>
              <a:cs typeface="Trebuchet MS"/>
            </a:endParaRPr>
          </a:p>
          <a:p>
            <a:pPr marL="220555"/>
            <a:endParaRPr lang="en-US" sz="1600" b="1" spc="225" dirty="0">
              <a:solidFill>
                <a:srgbClr val="FFFFFF"/>
              </a:solidFill>
              <a:latin typeface="Trebuchet MS"/>
              <a:cs typeface="Trebuchet MS"/>
            </a:endParaRPr>
          </a:p>
          <a:p>
            <a:pPr marL="220555"/>
            <a:endParaRPr lang="en-US" sz="1600" b="1" spc="225" dirty="0">
              <a:solidFill>
                <a:srgbClr val="FFFFFF"/>
              </a:solidFill>
              <a:latin typeface="Trebuchet MS"/>
              <a:cs typeface="Trebuchet MS"/>
            </a:endParaRPr>
          </a:p>
        </p:txBody>
      </p:sp>
      <p:sp>
        <p:nvSpPr>
          <p:cNvPr id="21" name="object 6"/>
          <p:cNvSpPr txBox="1"/>
          <p:nvPr/>
        </p:nvSpPr>
        <p:spPr>
          <a:xfrm>
            <a:off x="6217563" y="5615677"/>
            <a:ext cx="2709970" cy="756657"/>
          </a:xfrm>
          <a:prstGeom prst="rect">
            <a:avLst/>
          </a:prstGeom>
        </p:spPr>
        <p:txBody>
          <a:bodyPr vert="horz" wrap="square" lIns="0" tIns="8929" rIns="0" bIns="0" rtlCol="0">
            <a:spAutoFit/>
          </a:bodyPr>
          <a:lstStyle/>
          <a:p>
            <a:pPr marL="8929" algn="ctr">
              <a:spcBef>
                <a:spcPts val="70"/>
              </a:spcBef>
            </a:pPr>
            <a:r>
              <a:rPr sz="1600" b="1" spc="253" dirty="0">
                <a:latin typeface="Trebuchet MS"/>
                <a:cs typeface="Trebuchet MS"/>
              </a:rPr>
              <a:t>OUTPUT</a:t>
            </a:r>
            <a:r>
              <a:rPr lang="en-US" sz="1600" b="1" spc="253" dirty="0">
                <a:latin typeface="Trebuchet MS"/>
                <a:cs typeface="Trebuchet MS"/>
              </a:rPr>
              <a:t> </a:t>
            </a:r>
          </a:p>
          <a:p>
            <a:pPr marL="8929" algn="ctr">
              <a:spcBef>
                <a:spcPts val="70"/>
              </a:spcBef>
            </a:pPr>
            <a:r>
              <a:rPr lang="en-US" sz="1600" b="1" spc="253" dirty="0">
                <a:latin typeface="Trebuchet MS"/>
                <a:cs typeface="Trebuchet MS"/>
              </a:rPr>
              <a:t>(RECCOMNEDATIONS &amp; ADS)</a:t>
            </a:r>
            <a:endParaRPr sz="1600" dirty="0">
              <a:latin typeface="Trebuchet MS"/>
              <a:cs typeface="Trebuchet MS"/>
            </a:endParaRPr>
          </a:p>
        </p:txBody>
      </p:sp>
      <p:sp>
        <p:nvSpPr>
          <p:cNvPr id="22" name="object 7"/>
          <p:cNvSpPr/>
          <p:nvPr/>
        </p:nvSpPr>
        <p:spPr>
          <a:xfrm>
            <a:off x="7502987" y="2154994"/>
            <a:ext cx="0" cy="577318"/>
          </a:xfrm>
          <a:custGeom>
            <a:avLst/>
            <a:gdLst/>
            <a:ahLst/>
            <a:cxnLst/>
            <a:rect l="l" t="t" r="r" b="b"/>
            <a:pathLst>
              <a:path h="865504">
                <a:moveTo>
                  <a:pt x="0" y="0"/>
                </a:moveTo>
                <a:lnTo>
                  <a:pt x="0" y="865052"/>
                </a:lnTo>
              </a:path>
            </a:pathLst>
          </a:custGeom>
          <a:ln w="25400">
            <a:solidFill>
              <a:srgbClr val="000000"/>
            </a:solidFill>
          </a:ln>
        </p:spPr>
        <p:txBody>
          <a:bodyPr wrap="square" lIns="0" tIns="0" rIns="0" bIns="0" rtlCol="0"/>
          <a:lstStyle/>
          <a:p>
            <a:endParaRPr/>
          </a:p>
        </p:txBody>
      </p:sp>
      <p:sp>
        <p:nvSpPr>
          <p:cNvPr id="23" name="object 8"/>
          <p:cNvSpPr/>
          <p:nvPr/>
        </p:nvSpPr>
        <p:spPr>
          <a:xfrm>
            <a:off x="7460125" y="2723539"/>
            <a:ext cx="85725" cy="81324"/>
          </a:xfrm>
          <a:custGeom>
            <a:avLst/>
            <a:gdLst/>
            <a:ahLst/>
            <a:cxnLst/>
            <a:rect l="l" t="t" r="r" b="b"/>
            <a:pathLst>
              <a:path w="121920" h="121920">
                <a:moveTo>
                  <a:pt x="121919" y="0"/>
                </a:moveTo>
                <a:lnTo>
                  <a:pt x="0" y="0"/>
                </a:lnTo>
                <a:lnTo>
                  <a:pt x="60959" y="121920"/>
                </a:lnTo>
                <a:lnTo>
                  <a:pt x="121919" y="0"/>
                </a:lnTo>
                <a:close/>
              </a:path>
            </a:pathLst>
          </a:custGeom>
          <a:solidFill>
            <a:srgbClr val="000000"/>
          </a:solidFill>
        </p:spPr>
        <p:txBody>
          <a:bodyPr wrap="square" lIns="0" tIns="0" rIns="0" bIns="0" rtlCol="0"/>
          <a:lstStyle/>
          <a:p>
            <a:endParaRPr/>
          </a:p>
        </p:txBody>
      </p:sp>
      <p:sp>
        <p:nvSpPr>
          <p:cNvPr id="24" name="object 9"/>
          <p:cNvSpPr/>
          <p:nvPr/>
        </p:nvSpPr>
        <p:spPr>
          <a:xfrm>
            <a:off x="7502987" y="4697396"/>
            <a:ext cx="0" cy="577318"/>
          </a:xfrm>
          <a:custGeom>
            <a:avLst/>
            <a:gdLst/>
            <a:ahLst/>
            <a:cxnLst/>
            <a:rect l="l" t="t" r="r" b="b"/>
            <a:pathLst>
              <a:path h="865504">
                <a:moveTo>
                  <a:pt x="0" y="0"/>
                </a:moveTo>
                <a:lnTo>
                  <a:pt x="0" y="865052"/>
                </a:lnTo>
              </a:path>
            </a:pathLst>
          </a:custGeom>
          <a:ln w="25400">
            <a:solidFill>
              <a:srgbClr val="000000"/>
            </a:solidFill>
          </a:ln>
        </p:spPr>
        <p:txBody>
          <a:bodyPr wrap="square" lIns="0" tIns="0" rIns="0" bIns="0" rtlCol="0"/>
          <a:lstStyle/>
          <a:p>
            <a:endParaRPr/>
          </a:p>
        </p:txBody>
      </p:sp>
      <p:sp>
        <p:nvSpPr>
          <p:cNvPr id="25" name="object 10"/>
          <p:cNvSpPr/>
          <p:nvPr/>
        </p:nvSpPr>
        <p:spPr>
          <a:xfrm>
            <a:off x="7460125" y="5265940"/>
            <a:ext cx="85725" cy="81324"/>
          </a:xfrm>
          <a:custGeom>
            <a:avLst/>
            <a:gdLst/>
            <a:ahLst/>
            <a:cxnLst/>
            <a:rect l="l" t="t" r="r" b="b"/>
            <a:pathLst>
              <a:path w="121920" h="121920">
                <a:moveTo>
                  <a:pt x="121919" y="0"/>
                </a:moveTo>
                <a:lnTo>
                  <a:pt x="0" y="0"/>
                </a:lnTo>
                <a:lnTo>
                  <a:pt x="60959" y="121919"/>
                </a:lnTo>
                <a:lnTo>
                  <a:pt x="121919" y="0"/>
                </a:lnTo>
                <a:close/>
              </a:path>
            </a:pathLst>
          </a:custGeom>
          <a:solidFill>
            <a:srgbClr val="000000"/>
          </a:solidFill>
        </p:spPr>
        <p:txBody>
          <a:bodyPr wrap="square" lIns="0" tIns="0" rIns="0" bIns="0" rtlCol="0"/>
          <a:lstStyle/>
          <a:p>
            <a:endParaRPr/>
          </a:p>
        </p:txBody>
      </p:sp>
      <p:sp>
        <p:nvSpPr>
          <p:cNvPr id="26" name="object 11"/>
          <p:cNvSpPr txBox="1"/>
          <p:nvPr/>
        </p:nvSpPr>
        <p:spPr>
          <a:xfrm>
            <a:off x="6062806" y="2277298"/>
            <a:ext cx="1346597" cy="189757"/>
          </a:xfrm>
          <a:prstGeom prst="rect">
            <a:avLst/>
          </a:prstGeom>
        </p:spPr>
        <p:txBody>
          <a:bodyPr vert="horz" wrap="square" lIns="0" tIns="8929" rIns="0" bIns="0" rtlCol="0">
            <a:spAutoFit/>
          </a:bodyPr>
          <a:lstStyle/>
          <a:p>
            <a:pPr marL="8929">
              <a:spcBef>
                <a:spcPts val="70"/>
              </a:spcBef>
            </a:pPr>
            <a:r>
              <a:rPr sz="1200" b="1" spc="155" dirty="0">
                <a:solidFill>
                  <a:srgbClr val="B51700"/>
                </a:solidFill>
                <a:latin typeface="Trebuchet MS"/>
                <a:cs typeface="Trebuchet MS"/>
              </a:rPr>
              <a:t>DETECT</a:t>
            </a:r>
            <a:r>
              <a:rPr sz="1200" b="1" spc="-53" dirty="0">
                <a:solidFill>
                  <a:srgbClr val="B51700"/>
                </a:solidFill>
                <a:latin typeface="Trebuchet MS"/>
                <a:cs typeface="Trebuchet MS"/>
              </a:rPr>
              <a:t> </a:t>
            </a:r>
            <a:r>
              <a:rPr lang="en-US" sz="1200" b="1" spc="165" dirty="0">
                <a:solidFill>
                  <a:srgbClr val="B51700"/>
                </a:solidFill>
                <a:latin typeface="Trebuchet MS"/>
                <a:cs typeface="Trebuchet MS"/>
              </a:rPr>
              <a:t>BIAS</a:t>
            </a:r>
            <a:endParaRPr sz="1200" dirty="0">
              <a:latin typeface="Trebuchet MS"/>
              <a:cs typeface="Trebuchet MS"/>
            </a:endParaRPr>
          </a:p>
        </p:txBody>
      </p:sp>
      <p:sp>
        <p:nvSpPr>
          <p:cNvPr id="27" name="object 12"/>
          <p:cNvSpPr txBox="1"/>
          <p:nvPr/>
        </p:nvSpPr>
        <p:spPr>
          <a:xfrm>
            <a:off x="6009228" y="4877985"/>
            <a:ext cx="1444823" cy="189757"/>
          </a:xfrm>
          <a:prstGeom prst="rect">
            <a:avLst/>
          </a:prstGeom>
        </p:spPr>
        <p:txBody>
          <a:bodyPr vert="horz" wrap="square" lIns="0" tIns="8929" rIns="0" bIns="0" rtlCol="0">
            <a:spAutoFit/>
          </a:bodyPr>
          <a:lstStyle/>
          <a:p>
            <a:pPr marL="8929">
              <a:spcBef>
                <a:spcPts val="70"/>
              </a:spcBef>
            </a:pPr>
            <a:r>
              <a:rPr sz="1200" b="1" spc="137" dirty="0">
                <a:solidFill>
                  <a:srgbClr val="B51700"/>
                </a:solidFill>
                <a:latin typeface="Trebuchet MS"/>
                <a:cs typeface="Trebuchet MS"/>
              </a:rPr>
              <a:t>GETS</a:t>
            </a:r>
            <a:r>
              <a:rPr sz="1200" b="1" spc="-39" dirty="0">
                <a:solidFill>
                  <a:srgbClr val="B51700"/>
                </a:solidFill>
                <a:latin typeface="Trebuchet MS"/>
                <a:cs typeface="Trebuchet MS"/>
              </a:rPr>
              <a:t> </a:t>
            </a:r>
            <a:r>
              <a:rPr sz="1200" b="1" spc="123" dirty="0">
                <a:solidFill>
                  <a:srgbClr val="B51700"/>
                </a:solidFill>
                <a:latin typeface="Trebuchet MS"/>
                <a:cs typeface="Trebuchet MS"/>
              </a:rPr>
              <a:t>REFLECTED</a:t>
            </a:r>
            <a:endParaRPr sz="1200" dirty="0">
              <a:latin typeface="Trebuchet MS"/>
              <a:cs typeface="Trebuchet MS"/>
            </a:endParaRPr>
          </a:p>
        </p:txBody>
      </p:sp>
    </p:spTree>
    <p:extLst>
      <p:ext uri="{BB962C8B-B14F-4D97-AF65-F5344CB8AC3E}">
        <p14:creationId xmlns:p14="http://schemas.microsoft.com/office/powerpoint/2010/main" val="4039253810"/>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41692" y="429600"/>
            <a:ext cx="7860804" cy="1056142"/>
          </a:xfrm>
          <a:prstGeom prst="rect">
            <a:avLst/>
          </a:prstGeom>
          <a:ln w="25400">
            <a:solidFill>
              <a:srgbClr val="000000"/>
            </a:solidFill>
          </a:ln>
        </p:spPr>
        <p:txBody>
          <a:bodyPr vert="horz" wrap="square" lIns="0" tIns="177248" rIns="0" bIns="0" rtlCol="0">
            <a:spAutoFit/>
          </a:bodyPr>
          <a:lstStyle/>
          <a:p>
            <a:pPr marL="875971">
              <a:lnSpc>
                <a:spcPct val="50000"/>
              </a:lnSpc>
              <a:spcBef>
                <a:spcPts val="1396"/>
              </a:spcBef>
            </a:pPr>
            <a:br>
              <a:rPr lang="en-US" sz="3600" spc="-70" dirty="0">
                <a:solidFill>
                  <a:srgbClr val="FF0000"/>
                </a:solidFill>
                <a:latin typeface="Gill Sans MT"/>
                <a:cs typeface="Gill Sans MT"/>
              </a:rPr>
            </a:br>
            <a:r>
              <a:rPr lang="en-US" sz="3600" spc="-70" dirty="0">
                <a:solidFill>
                  <a:srgbClr val="FF0000"/>
                </a:solidFill>
                <a:latin typeface="Gill Sans MT"/>
                <a:cs typeface="Gill Sans MT"/>
              </a:rPr>
              <a:t>METHODOLOGY</a:t>
            </a:r>
            <a:br>
              <a:rPr lang="en-US" sz="3600" spc="-70" dirty="0">
                <a:solidFill>
                  <a:srgbClr val="FF0000"/>
                </a:solidFill>
                <a:latin typeface="Gill Sans MT"/>
                <a:cs typeface="Gill Sans MT"/>
              </a:rPr>
            </a:br>
            <a:endParaRPr sz="3600" dirty="0">
              <a:solidFill>
                <a:srgbClr val="FF0000"/>
              </a:solidFill>
              <a:latin typeface="Gill Sans MT"/>
              <a:cs typeface="Gill Sans MT"/>
            </a:endParaRPr>
          </a:p>
        </p:txBody>
      </p:sp>
      <p:sp>
        <p:nvSpPr>
          <p:cNvPr id="9" name="object 3"/>
          <p:cNvSpPr txBox="1"/>
          <p:nvPr/>
        </p:nvSpPr>
        <p:spPr>
          <a:xfrm>
            <a:off x="641692" y="1742252"/>
            <a:ext cx="7860804" cy="4805999"/>
          </a:xfrm>
          <a:prstGeom prst="rect">
            <a:avLst/>
          </a:prstGeom>
          <a:ln w="12700">
            <a:solidFill>
              <a:srgbClr val="000000"/>
            </a:solidFill>
          </a:ln>
        </p:spPr>
        <p:txBody>
          <a:bodyPr vert="horz" wrap="square" lIns="0" tIns="29913" rIns="0" bIns="0" rtlCol="0">
            <a:spAutoFit/>
          </a:bodyPr>
          <a:lstStyle/>
          <a:p>
            <a:pPr marL="500954" indent="-457200">
              <a:lnSpc>
                <a:spcPct val="110000"/>
              </a:lnSpc>
              <a:spcBef>
                <a:spcPts val="235"/>
              </a:spcBef>
              <a:buAutoNum type="arabicPeriod"/>
            </a:pPr>
            <a:r>
              <a:rPr lang="en-US" sz="2500" spc="-109" dirty="0">
                <a:latin typeface="Arial"/>
                <a:cs typeface="Arial"/>
              </a:rPr>
              <a:t>To detect marketplace gender bias in online text:</a:t>
            </a:r>
          </a:p>
          <a:p>
            <a:pPr marL="843854" lvl="1" indent="-342900">
              <a:lnSpc>
                <a:spcPct val="110000"/>
              </a:lnSpc>
              <a:spcBef>
                <a:spcPts val="235"/>
              </a:spcBef>
              <a:buFont typeface="Arial"/>
              <a:buChar char="•"/>
            </a:pPr>
            <a:r>
              <a:rPr sz="2200" spc="-109" dirty="0">
                <a:solidFill>
                  <a:schemeClr val="tx1">
                    <a:lumMod val="50000"/>
                    <a:lumOff val="50000"/>
                  </a:schemeClr>
                </a:solidFill>
                <a:latin typeface="Arial"/>
                <a:cs typeface="Arial"/>
              </a:rPr>
              <a:t>Publicly </a:t>
            </a:r>
            <a:r>
              <a:rPr sz="2200" spc="-112" dirty="0">
                <a:solidFill>
                  <a:schemeClr val="tx1">
                    <a:lumMod val="50000"/>
                    <a:lumOff val="50000"/>
                  </a:schemeClr>
                </a:solidFill>
                <a:latin typeface="Arial"/>
                <a:cs typeface="Arial"/>
              </a:rPr>
              <a:t>Available</a:t>
            </a:r>
            <a:r>
              <a:rPr sz="2200" spc="-137" dirty="0">
                <a:solidFill>
                  <a:schemeClr val="tx1">
                    <a:lumMod val="50000"/>
                    <a:lumOff val="50000"/>
                  </a:schemeClr>
                </a:solidFill>
                <a:latin typeface="Arial"/>
                <a:cs typeface="Arial"/>
              </a:rPr>
              <a:t> </a:t>
            </a:r>
            <a:r>
              <a:rPr sz="2200" spc="-91" dirty="0">
                <a:solidFill>
                  <a:schemeClr val="tx1">
                    <a:lumMod val="50000"/>
                    <a:lumOff val="50000"/>
                  </a:schemeClr>
                </a:solidFill>
                <a:latin typeface="Arial"/>
                <a:cs typeface="Arial"/>
              </a:rPr>
              <a:t>Data</a:t>
            </a:r>
            <a:r>
              <a:rPr lang="en-US" sz="2200" dirty="0">
                <a:solidFill>
                  <a:schemeClr val="tx1">
                    <a:lumMod val="50000"/>
                    <a:lumOff val="50000"/>
                  </a:schemeClr>
                </a:solidFill>
                <a:latin typeface="Arial"/>
                <a:cs typeface="Arial"/>
              </a:rPr>
              <a:t>: </a:t>
            </a:r>
            <a:r>
              <a:rPr lang="en-US" sz="2200" spc="-88" dirty="0">
                <a:solidFill>
                  <a:schemeClr val="tx1">
                    <a:lumMod val="50000"/>
                    <a:lumOff val="50000"/>
                  </a:schemeClr>
                </a:solidFill>
                <a:latin typeface="Arial"/>
                <a:cs typeface="Arial"/>
              </a:rPr>
              <a:t>Common Crawl</a:t>
            </a:r>
          </a:p>
          <a:p>
            <a:pPr marL="843854" lvl="1" indent="-342900">
              <a:lnSpc>
                <a:spcPct val="110000"/>
              </a:lnSpc>
              <a:spcBef>
                <a:spcPts val="235"/>
              </a:spcBef>
              <a:buFont typeface="Arial"/>
              <a:buChar char="•"/>
            </a:pPr>
            <a:r>
              <a:rPr lang="en-US" sz="2200" spc="-88" dirty="0">
                <a:solidFill>
                  <a:schemeClr val="tx1">
                    <a:lumMod val="50000"/>
                    <a:lumOff val="50000"/>
                  </a:schemeClr>
                </a:solidFill>
                <a:latin typeface="Arial"/>
                <a:cs typeface="Arial"/>
              </a:rPr>
              <a:t>Used </a:t>
            </a:r>
            <a:r>
              <a:rPr lang="en-US" sz="2200" spc="-88" dirty="0">
                <a:solidFill>
                  <a:srgbClr val="FF0000"/>
                </a:solidFill>
                <a:latin typeface="Arial"/>
                <a:cs typeface="Arial"/>
              </a:rPr>
              <a:t>Natural Language Processing </a:t>
            </a:r>
            <a:r>
              <a:rPr lang="en-US" sz="2200" spc="-88" dirty="0">
                <a:solidFill>
                  <a:schemeClr val="tx1">
                    <a:lumMod val="50000"/>
                    <a:lumOff val="50000"/>
                  </a:schemeClr>
                </a:solidFill>
                <a:latin typeface="Arial"/>
                <a:cs typeface="Arial"/>
              </a:rPr>
              <a:t>(word-embedding's) to </a:t>
            </a:r>
            <a:r>
              <a:rPr lang="en-US" sz="2200" dirty="0">
                <a:solidFill>
                  <a:schemeClr val="tx1">
                    <a:lumMod val="50000"/>
                    <a:lumOff val="50000"/>
                  </a:schemeClr>
                </a:solidFill>
                <a:latin typeface="Arial"/>
                <a:cs typeface="Arial"/>
              </a:rPr>
              <a:t>detect implicit associations</a:t>
            </a:r>
          </a:p>
          <a:p>
            <a:pPr marL="843854" lvl="1" indent="-342900">
              <a:lnSpc>
                <a:spcPct val="110000"/>
              </a:lnSpc>
              <a:spcBef>
                <a:spcPts val="235"/>
              </a:spcBef>
              <a:buFont typeface="Arial"/>
              <a:buChar char="•"/>
            </a:pPr>
            <a:r>
              <a:rPr lang="en-US" sz="2200" dirty="0">
                <a:solidFill>
                  <a:schemeClr val="tx1">
                    <a:lumMod val="50000"/>
                    <a:lumOff val="50000"/>
                  </a:schemeClr>
                </a:solidFill>
                <a:latin typeface="Arial"/>
                <a:cs typeface="Arial"/>
              </a:rPr>
              <a:t>Used </a:t>
            </a:r>
            <a:r>
              <a:rPr lang="en-US" sz="2200" i="1" dirty="0">
                <a:solidFill>
                  <a:schemeClr val="tx1">
                    <a:lumMod val="50000"/>
                    <a:lumOff val="50000"/>
                  </a:schemeClr>
                </a:solidFill>
                <a:latin typeface="Arial"/>
                <a:cs typeface="Arial"/>
              </a:rPr>
              <a:t>Similarity </a:t>
            </a:r>
            <a:r>
              <a:rPr lang="en-US" sz="2200" dirty="0">
                <a:solidFill>
                  <a:schemeClr val="tx1">
                    <a:lumMod val="50000"/>
                    <a:lumOff val="50000"/>
                  </a:schemeClr>
                </a:solidFill>
                <a:latin typeface="Arial"/>
                <a:cs typeface="Arial"/>
              </a:rPr>
              <a:t>measure to find out how men vs. women are associated with positive vs. negative traits.</a:t>
            </a:r>
          </a:p>
          <a:p>
            <a:pPr marL="500954" indent="-457200">
              <a:lnSpc>
                <a:spcPct val="110000"/>
              </a:lnSpc>
              <a:spcBef>
                <a:spcPts val="235"/>
              </a:spcBef>
              <a:buFont typeface="+mj-lt"/>
              <a:buAutoNum type="arabicPeriod"/>
            </a:pPr>
            <a:r>
              <a:rPr lang="en-US" sz="2500" spc="-88" dirty="0">
                <a:solidFill>
                  <a:srgbClr val="000000"/>
                </a:solidFill>
                <a:latin typeface="Arial"/>
                <a:cs typeface="Arial"/>
              </a:rPr>
              <a:t>To examine biases in algorithms’ output/outcomes</a:t>
            </a:r>
          </a:p>
          <a:p>
            <a:pPr marL="958154" lvl="1" indent="-457200">
              <a:lnSpc>
                <a:spcPct val="110000"/>
              </a:lnSpc>
              <a:spcBef>
                <a:spcPts val="235"/>
              </a:spcBef>
              <a:buFont typeface="Arial"/>
              <a:buChar char="•"/>
            </a:pPr>
            <a:r>
              <a:rPr lang="en-US" sz="2200" spc="-88" dirty="0">
                <a:solidFill>
                  <a:srgbClr val="FF0000"/>
                </a:solidFill>
                <a:latin typeface="Arial"/>
                <a:cs typeface="Arial"/>
              </a:rPr>
              <a:t>Field experiments </a:t>
            </a:r>
            <a:r>
              <a:rPr lang="en-US" sz="2200" spc="-88" dirty="0">
                <a:solidFill>
                  <a:srgbClr val="7F7F7F"/>
                </a:solidFill>
                <a:latin typeface="Arial"/>
                <a:cs typeface="Arial"/>
              </a:rPr>
              <a:t>on Facebook and Google conducted</a:t>
            </a:r>
          </a:p>
          <a:p>
            <a:pPr marL="958154" lvl="1" indent="-457200">
              <a:lnSpc>
                <a:spcPct val="110000"/>
              </a:lnSpc>
              <a:spcBef>
                <a:spcPts val="235"/>
              </a:spcBef>
              <a:buFont typeface="Arial"/>
              <a:buChar char="•"/>
            </a:pPr>
            <a:r>
              <a:rPr lang="en-US" sz="2200" spc="-88" dirty="0">
                <a:solidFill>
                  <a:srgbClr val="7F7F7F"/>
                </a:solidFill>
                <a:latin typeface="Arial"/>
                <a:cs typeface="Arial"/>
              </a:rPr>
              <a:t>Dependent Variable: How advertisements and product recommendations change by online algorithms?</a:t>
            </a:r>
          </a:p>
          <a:p>
            <a:pPr marL="958154" lvl="1" indent="-457200">
              <a:lnSpc>
                <a:spcPct val="110000"/>
              </a:lnSpc>
              <a:spcBef>
                <a:spcPts val="235"/>
              </a:spcBef>
              <a:buFont typeface="Arial"/>
              <a:buChar char="•"/>
            </a:pPr>
            <a:r>
              <a:rPr lang="en-US" sz="2200" spc="-88" dirty="0">
                <a:solidFill>
                  <a:srgbClr val="7F7F7F"/>
                </a:solidFill>
                <a:latin typeface="Arial"/>
                <a:cs typeface="Arial"/>
              </a:rPr>
              <a:t>Independent Variable: Positive and Negative traits are manipulated in an advertisement. </a:t>
            </a:r>
            <a:endParaRPr lang="en-US" sz="2400" spc="-88"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2590450894"/>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3"/>
          <p:cNvSpPr txBox="1">
            <a:spLocks/>
          </p:cNvSpPr>
          <p:nvPr/>
        </p:nvSpPr>
        <p:spPr>
          <a:xfrm>
            <a:off x="641692" y="314184"/>
            <a:ext cx="7860804" cy="1286975"/>
          </a:xfrm>
          <a:prstGeom prst="rect">
            <a:avLst/>
          </a:prstGeom>
          <a:ln w="25400">
            <a:solidFill>
              <a:srgbClr val="000000"/>
            </a:solidFill>
          </a:ln>
        </p:spPr>
        <p:txBody>
          <a:bodyPr vert="horz" wrap="square" lIns="0" tIns="177248"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875971">
              <a:spcBef>
                <a:spcPts val="1396"/>
              </a:spcBef>
            </a:pPr>
            <a:r>
              <a:rPr lang="en-US" sz="3600" spc="-70" dirty="0">
                <a:solidFill>
                  <a:srgbClr val="FF0000"/>
                </a:solidFill>
                <a:latin typeface="Gill Sans MT"/>
                <a:cs typeface="Gill Sans MT"/>
              </a:rPr>
              <a:t>RESULTS FOR COMMON CRAWL DATASET</a:t>
            </a:r>
            <a:endParaRPr lang="en-US" sz="3600" dirty="0">
              <a:solidFill>
                <a:srgbClr val="FF0000"/>
              </a:solidFill>
              <a:latin typeface="Gill Sans MT"/>
              <a:cs typeface="Gill Sans MT"/>
            </a:endParaRPr>
          </a:p>
        </p:txBody>
      </p:sp>
      <p:grpSp>
        <p:nvGrpSpPr>
          <p:cNvPr id="16" name="Group 15"/>
          <p:cNvGrpSpPr/>
          <p:nvPr/>
        </p:nvGrpSpPr>
        <p:grpSpPr>
          <a:xfrm>
            <a:off x="675693" y="1964679"/>
            <a:ext cx="8099712" cy="2084759"/>
            <a:chOff x="1696379" y="5328481"/>
            <a:chExt cx="9549471" cy="2401144"/>
          </a:xfrm>
        </p:grpSpPr>
        <p:sp>
          <p:nvSpPr>
            <p:cNvPr id="17" name="object 4"/>
            <p:cNvSpPr txBox="1"/>
            <p:nvPr/>
          </p:nvSpPr>
          <p:spPr>
            <a:xfrm>
              <a:off x="1696379" y="5328481"/>
              <a:ext cx="3575685" cy="2401144"/>
            </a:xfrm>
            <a:prstGeom prst="rect">
              <a:avLst/>
            </a:prstGeom>
            <a:ln w="25400">
              <a:solidFill>
                <a:srgbClr val="B51700"/>
              </a:solidFill>
            </a:ln>
          </p:spPr>
          <p:txBody>
            <a:bodyPr vert="horz" wrap="square" lIns="0" tIns="0" rIns="0" bIns="0" rtlCol="0">
              <a:spAutoFit/>
            </a:bodyPr>
            <a:lstStyle/>
            <a:p>
              <a:pPr>
                <a:lnSpc>
                  <a:spcPct val="100000"/>
                </a:lnSpc>
              </a:pPr>
              <a:endParaRPr sz="1400" dirty="0">
                <a:latin typeface="Arial"/>
                <a:cs typeface="Arial"/>
              </a:endParaRPr>
            </a:p>
            <a:p>
              <a:pPr marL="170180" marR="620395" indent="5715" algn="ctr">
                <a:lnSpc>
                  <a:spcPts val="2900"/>
                </a:lnSpc>
              </a:pPr>
              <a:r>
                <a:rPr sz="1400" spc="-90" dirty="0">
                  <a:latin typeface="Arial"/>
                  <a:cs typeface="Arial"/>
                </a:rPr>
                <a:t>Similarity </a:t>
              </a:r>
              <a:r>
                <a:rPr sz="1400" spc="90" dirty="0">
                  <a:latin typeface="Arial"/>
                  <a:cs typeface="Arial"/>
                </a:rPr>
                <a:t>(</a:t>
              </a:r>
              <a:r>
                <a:rPr sz="1400" b="1" spc="90" dirty="0">
                  <a:latin typeface="Arial"/>
                  <a:cs typeface="Arial"/>
                </a:rPr>
                <a:t>male  </a:t>
              </a:r>
              <a:r>
                <a:rPr sz="1400" b="1" spc="125" dirty="0">
                  <a:latin typeface="Arial"/>
                  <a:cs typeface="Arial"/>
                </a:rPr>
                <a:t>words </a:t>
              </a:r>
              <a:r>
                <a:rPr sz="1400" b="1" spc="180" dirty="0">
                  <a:latin typeface="Arial"/>
                  <a:cs typeface="Arial"/>
                </a:rPr>
                <a:t>to</a:t>
              </a:r>
              <a:r>
                <a:rPr sz="1400" b="1" spc="-200" dirty="0">
                  <a:latin typeface="Arial"/>
                  <a:cs typeface="Arial"/>
                </a:rPr>
                <a:t> </a:t>
              </a:r>
              <a:r>
                <a:rPr sz="1400" b="1" spc="90" dirty="0">
                  <a:latin typeface="Arial"/>
                  <a:cs typeface="Arial"/>
                </a:rPr>
                <a:t>positive  </a:t>
              </a:r>
              <a:r>
                <a:rPr sz="1400" b="1" spc="100" dirty="0">
                  <a:latin typeface="Arial"/>
                  <a:cs typeface="Arial"/>
                </a:rPr>
                <a:t>attributes</a:t>
              </a:r>
              <a:r>
                <a:rPr sz="1400" spc="100" dirty="0">
                  <a:latin typeface="Arial"/>
                  <a:cs typeface="Arial"/>
                </a:rPr>
                <a:t>)</a:t>
              </a:r>
              <a:endParaRPr sz="1400" dirty="0">
                <a:latin typeface="Arial"/>
                <a:cs typeface="Arial"/>
              </a:endParaRPr>
            </a:p>
            <a:p>
              <a:pPr marR="456565" algn="ctr">
                <a:lnSpc>
                  <a:spcPts val="2770"/>
                </a:lnSpc>
              </a:pPr>
              <a:r>
                <a:rPr sz="3200" spc="-25" dirty="0">
                  <a:latin typeface="Arial"/>
                  <a:cs typeface="Arial"/>
                </a:rPr>
                <a:t>-</a:t>
              </a:r>
              <a:endParaRPr sz="1400" dirty="0">
                <a:latin typeface="Arial"/>
                <a:cs typeface="Arial"/>
              </a:endParaRPr>
            </a:p>
            <a:p>
              <a:pPr marL="119380" marR="572135" indent="8255" algn="ctr">
                <a:lnSpc>
                  <a:spcPts val="2900"/>
                </a:lnSpc>
                <a:spcBef>
                  <a:spcPts val="130"/>
                </a:spcBef>
              </a:pPr>
              <a:r>
                <a:rPr sz="1400" spc="-90" dirty="0">
                  <a:latin typeface="Arial"/>
                  <a:cs typeface="Arial"/>
                </a:rPr>
                <a:t>Similarity </a:t>
              </a:r>
              <a:r>
                <a:rPr sz="1400" spc="90" dirty="0">
                  <a:latin typeface="Arial"/>
                  <a:cs typeface="Arial"/>
                </a:rPr>
                <a:t>(</a:t>
              </a:r>
              <a:r>
                <a:rPr sz="1400" b="1" spc="90" dirty="0">
                  <a:latin typeface="Arial"/>
                  <a:cs typeface="Arial"/>
                </a:rPr>
                <a:t>male  </a:t>
              </a:r>
              <a:r>
                <a:rPr sz="1400" b="1" spc="125" dirty="0">
                  <a:latin typeface="Arial"/>
                  <a:cs typeface="Arial"/>
                </a:rPr>
                <a:t>words </a:t>
              </a:r>
              <a:r>
                <a:rPr sz="1400" b="1" spc="180" dirty="0">
                  <a:latin typeface="Arial"/>
                  <a:cs typeface="Arial"/>
                </a:rPr>
                <a:t>to</a:t>
              </a:r>
              <a:r>
                <a:rPr sz="1400" b="1" spc="-215" dirty="0">
                  <a:latin typeface="Arial"/>
                  <a:cs typeface="Arial"/>
                </a:rPr>
                <a:t> </a:t>
              </a:r>
              <a:r>
                <a:rPr sz="1400" b="1" spc="90" dirty="0">
                  <a:latin typeface="Arial"/>
                  <a:cs typeface="Arial"/>
                </a:rPr>
                <a:t>negative  </a:t>
              </a:r>
              <a:r>
                <a:rPr sz="1400" b="1" spc="100" dirty="0">
                  <a:latin typeface="Arial"/>
                  <a:cs typeface="Arial"/>
                </a:rPr>
                <a:t>attributes</a:t>
              </a:r>
              <a:r>
                <a:rPr sz="1400" spc="100" dirty="0">
                  <a:latin typeface="Arial"/>
                  <a:cs typeface="Arial"/>
                </a:rPr>
                <a:t>)</a:t>
              </a:r>
              <a:endParaRPr sz="1400" dirty="0">
                <a:latin typeface="Arial"/>
                <a:cs typeface="Arial"/>
              </a:endParaRPr>
            </a:p>
          </p:txBody>
        </p:sp>
        <p:sp>
          <p:nvSpPr>
            <p:cNvPr id="18" name="object 5"/>
            <p:cNvSpPr txBox="1"/>
            <p:nvPr/>
          </p:nvSpPr>
          <p:spPr>
            <a:xfrm>
              <a:off x="5987497" y="5348155"/>
              <a:ext cx="3502660" cy="2381204"/>
            </a:xfrm>
            <a:prstGeom prst="rect">
              <a:avLst/>
            </a:prstGeom>
            <a:ln w="25400">
              <a:solidFill>
                <a:srgbClr val="FF9300"/>
              </a:solidFill>
            </a:ln>
          </p:spPr>
          <p:txBody>
            <a:bodyPr vert="horz" wrap="square" lIns="0" tIns="635" rIns="0" bIns="0" rtlCol="0">
              <a:spAutoFit/>
            </a:bodyPr>
            <a:lstStyle/>
            <a:p>
              <a:pPr>
                <a:lnSpc>
                  <a:spcPct val="100000"/>
                </a:lnSpc>
                <a:spcBef>
                  <a:spcPts val="5"/>
                </a:spcBef>
              </a:pPr>
              <a:endParaRPr sz="1200" dirty="0">
                <a:latin typeface="Times New Roman"/>
                <a:cs typeface="Times New Roman"/>
              </a:endParaRPr>
            </a:p>
            <a:p>
              <a:pPr marL="133350" marR="584200" indent="7620" algn="ctr">
                <a:lnSpc>
                  <a:spcPts val="2900"/>
                </a:lnSpc>
              </a:pPr>
              <a:r>
                <a:rPr sz="1400" spc="-90" dirty="0">
                  <a:latin typeface="Arial"/>
                  <a:cs typeface="Arial"/>
                </a:rPr>
                <a:t>Similarity </a:t>
              </a:r>
              <a:r>
                <a:rPr sz="1400" spc="70" dirty="0">
                  <a:latin typeface="Arial"/>
                  <a:cs typeface="Arial"/>
                </a:rPr>
                <a:t>(</a:t>
              </a:r>
              <a:r>
                <a:rPr sz="1400" b="1" spc="70" dirty="0">
                  <a:latin typeface="Trebuchet MS"/>
                  <a:cs typeface="Trebuchet MS"/>
                </a:rPr>
                <a:t>female  </a:t>
              </a:r>
              <a:r>
                <a:rPr sz="1400" b="1" spc="125" dirty="0">
                  <a:latin typeface="Trebuchet MS"/>
                  <a:cs typeface="Trebuchet MS"/>
                </a:rPr>
                <a:t>words </a:t>
              </a:r>
              <a:r>
                <a:rPr sz="1400" b="1" spc="180" dirty="0">
                  <a:latin typeface="Trebuchet MS"/>
                  <a:cs typeface="Trebuchet MS"/>
                </a:rPr>
                <a:t>to</a:t>
              </a:r>
              <a:r>
                <a:rPr sz="1400" b="1" spc="-200" dirty="0">
                  <a:latin typeface="Trebuchet MS"/>
                  <a:cs typeface="Trebuchet MS"/>
                </a:rPr>
                <a:t> </a:t>
              </a:r>
              <a:r>
                <a:rPr sz="1400" b="1" spc="90" dirty="0">
                  <a:latin typeface="Trebuchet MS"/>
                  <a:cs typeface="Trebuchet MS"/>
                </a:rPr>
                <a:t>positive  </a:t>
              </a:r>
              <a:r>
                <a:rPr sz="1400" b="1" spc="100" dirty="0">
                  <a:latin typeface="Trebuchet MS"/>
                  <a:cs typeface="Trebuchet MS"/>
                </a:rPr>
                <a:t>attributes</a:t>
              </a:r>
              <a:r>
                <a:rPr sz="1400" spc="100" dirty="0">
                  <a:latin typeface="Arial"/>
                  <a:cs typeface="Arial"/>
                </a:rPr>
                <a:t>)</a:t>
              </a:r>
              <a:endParaRPr sz="1400" dirty="0">
                <a:latin typeface="Arial"/>
                <a:cs typeface="Arial"/>
              </a:endParaRPr>
            </a:p>
            <a:p>
              <a:pPr marR="457200" algn="ctr">
                <a:lnSpc>
                  <a:spcPts val="2870"/>
                </a:lnSpc>
              </a:pPr>
              <a:r>
                <a:rPr sz="3200" spc="-25" dirty="0">
                  <a:latin typeface="Arial"/>
                  <a:cs typeface="Arial"/>
                </a:rPr>
                <a:t>-</a:t>
              </a:r>
              <a:endParaRPr sz="1400" dirty="0">
                <a:latin typeface="Arial"/>
                <a:cs typeface="Arial"/>
              </a:endParaRPr>
            </a:p>
            <a:p>
              <a:pPr marL="82550" marR="535940" indent="9525" algn="ctr">
                <a:lnSpc>
                  <a:spcPts val="2900"/>
                </a:lnSpc>
                <a:spcBef>
                  <a:spcPts val="130"/>
                </a:spcBef>
              </a:pPr>
              <a:r>
                <a:rPr sz="1400" spc="-90" dirty="0">
                  <a:latin typeface="Arial"/>
                  <a:cs typeface="Arial"/>
                </a:rPr>
                <a:t>Similarity </a:t>
              </a:r>
              <a:r>
                <a:rPr sz="1400" spc="70" dirty="0">
                  <a:latin typeface="Arial"/>
                  <a:cs typeface="Arial"/>
                </a:rPr>
                <a:t>(</a:t>
              </a:r>
              <a:r>
                <a:rPr sz="1400" b="1" spc="70" dirty="0">
                  <a:latin typeface="Trebuchet MS"/>
                  <a:cs typeface="Trebuchet MS"/>
                </a:rPr>
                <a:t>female  </a:t>
              </a:r>
              <a:r>
                <a:rPr sz="1400" b="1" spc="125" dirty="0">
                  <a:latin typeface="Trebuchet MS"/>
                  <a:cs typeface="Trebuchet MS"/>
                </a:rPr>
                <a:t>words </a:t>
              </a:r>
              <a:r>
                <a:rPr sz="1400" b="1" spc="180" dirty="0">
                  <a:latin typeface="Trebuchet MS"/>
                  <a:cs typeface="Trebuchet MS"/>
                </a:rPr>
                <a:t>to</a:t>
              </a:r>
              <a:r>
                <a:rPr sz="1400" b="1" spc="-215" dirty="0">
                  <a:latin typeface="Trebuchet MS"/>
                  <a:cs typeface="Trebuchet MS"/>
                </a:rPr>
                <a:t> </a:t>
              </a:r>
              <a:r>
                <a:rPr sz="1400" b="1" spc="90" dirty="0">
                  <a:latin typeface="Trebuchet MS"/>
                  <a:cs typeface="Trebuchet MS"/>
                </a:rPr>
                <a:t>negative  </a:t>
              </a:r>
              <a:r>
                <a:rPr sz="1400" b="1" spc="100" dirty="0">
                  <a:latin typeface="Trebuchet MS"/>
                  <a:cs typeface="Trebuchet MS"/>
                </a:rPr>
                <a:t>attributes</a:t>
              </a:r>
              <a:r>
                <a:rPr sz="1400" spc="100" dirty="0">
                  <a:latin typeface="Arial"/>
                  <a:cs typeface="Arial"/>
                </a:rPr>
                <a:t>)</a:t>
              </a:r>
              <a:endParaRPr sz="1400" dirty="0">
                <a:latin typeface="Arial"/>
                <a:cs typeface="Arial"/>
              </a:endParaRPr>
            </a:p>
          </p:txBody>
        </p:sp>
        <p:sp>
          <p:nvSpPr>
            <p:cNvPr id="19" name="object 6"/>
            <p:cNvSpPr/>
            <p:nvPr/>
          </p:nvSpPr>
          <p:spPr>
            <a:xfrm>
              <a:off x="9495396" y="6049654"/>
              <a:ext cx="1004134" cy="1248076"/>
            </a:xfrm>
            <a:prstGeom prst="rect">
              <a:avLst/>
            </a:prstGeom>
            <a:blipFill>
              <a:blip r:embed="rId3" cstate="print"/>
              <a:stretch>
                <a:fillRect/>
              </a:stretch>
            </a:blipFill>
          </p:spPr>
          <p:txBody>
            <a:bodyPr wrap="square" lIns="0" tIns="0" rIns="0" bIns="0" rtlCol="0"/>
            <a:lstStyle/>
            <a:p>
              <a:endParaRPr sz="1050"/>
            </a:p>
          </p:txBody>
        </p:sp>
        <p:sp>
          <p:nvSpPr>
            <p:cNvPr id="20" name="object 7"/>
            <p:cNvSpPr/>
            <p:nvPr/>
          </p:nvSpPr>
          <p:spPr>
            <a:xfrm>
              <a:off x="5464774" y="6739886"/>
              <a:ext cx="386080" cy="0"/>
            </a:xfrm>
            <a:custGeom>
              <a:avLst/>
              <a:gdLst/>
              <a:ahLst/>
              <a:cxnLst/>
              <a:rect l="l" t="t" r="r" b="b"/>
              <a:pathLst>
                <a:path w="386079">
                  <a:moveTo>
                    <a:pt x="0" y="0"/>
                  </a:moveTo>
                  <a:lnTo>
                    <a:pt x="385464" y="0"/>
                  </a:lnTo>
                </a:path>
              </a:pathLst>
            </a:custGeom>
            <a:ln w="50800">
              <a:solidFill>
                <a:srgbClr val="0076BA"/>
              </a:solidFill>
            </a:ln>
          </p:spPr>
          <p:txBody>
            <a:bodyPr wrap="square" lIns="0" tIns="0" rIns="0" bIns="0" rtlCol="0"/>
            <a:lstStyle/>
            <a:p>
              <a:endParaRPr sz="1050"/>
            </a:p>
          </p:txBody>
        </p:sp>
        <p:sp>
          <p:nvSpPr>
            <p:cNvPr id="21" name="object 8"/>
            <p:cNvSpPr txBox="1"/>
            <p:nvPr/>
          </p:nvSpPr>
          <p:spPr>
            <a:xfrm>
              <a:off x="10655299" y="6172200"/>
              <a:ext cx="590551" cy="865535"/>
            </a:xfrm>
            <a:prstGeom prst="rect">
              <a:avLst/>
            </a:prstGeom>
          </p:spPr>
          <p:txBody>
            <a:bodyPr vert="horz" wrap="square" lIns="0" tIns="12700" rIns="0" bIns="0" rtlCol="0">
              <a:spAutoFit/>
            </a:bodyPr>
            <a:lstStyle/>
            <a:p>
              <a:pPr marL="12700">
                <a:lnSpc>
                  <a:spcPct val="100000"/>
                </a:lnSpc>
                <a:spcBef>
                  <a:spcPts val="100"/>
                </a:spcBef>
              </a:pPr>
              <a:r>
                <a:rPr sz="4800" spc="-500" dirty="0">
                  <a:latin typeface="Arial"/>
                  <a:cs typeface="Arial"/>
                </a:rPr>
                <a:t>0</a:t>
              </a:r>
              <a:endParaRPr sz="6000" dirty="0">
                <a:latin typeface="Arial"/>
                <a:cs typeface="Arial"/>
              </a:endParaRPr>
            </a:p>
          </p:txBody>
        </p:sp>
      </p:grpSp>
      <p:sp>
        <p:nvSpPr>
          <p:cNvPr id="22" name="object 2"/>
          <p:cNvSpPr txBox="1"/>
          <p:nvPr/>
        </p:nvSpPr>
        <p:spPr>
          <a:xfrm>
            <a:off x="756915" y="4444722"/>
            <a:ext cx="7573941" cy="2027863"/>
          </a:xfrm>
          <a:prstGeom prst="rect">
            <a:avLst/>
          </a:prstGeom>
          <a:ln w="12700">
            <a:solidFill>
              <a:srgbClr val="000000"/>
            </a:solidFill>
          </a:ln>
        </p:spPr>
        <p:txBody>
          <a:bodyPr vert="horz" wrap="square" lIns="0" tIns="38735" rIns="0" bIns="0" rtlCol="0">
            <a:spAutoFit/>
          </a:bodyPr>
          <a:lstStyle/>
          <a:p>
            <a:pPr marL="65405" marR="574040" algn="ctr">
              <a:lnSpc>
                <a:spcPct val="145000"/>
              </a:lnSpc>
              <a:spcBef>
                <a:spcPts val="5"/>
              </a:spcBef>
              <a:buSzPct val="144000"/>
              <a:tabLst>
                <a:tab pos="421005" algn="l"/>
                <a:tab pos="421640" algn="l"/>
              </a:tabLst>
            </a:pPr>
            <a:r>
              <a:rPr spc="-150" dirty="0">
                <a:latin typeface="Arial"/>
                <a:cs typeface="Arial"/>
              </a:rPr>
              <a:t>M</a:t>
            </a:r>
            <a:r>
              <a:rPr lang="en-US" dirty="0">
                <a:latin typeface="Arial"/>
                <a:cs typeface="Arial"/>
              </a:rPr>
              <a:t>en significantly had greater semantic similarity with positive traits (2.485) than women did (2.083; </a:t>
            </a:r>
            <a:r>
              <a:rPr lang="en-US" i="1" dirty="0">
                <a:latin typeface="Arial"/>
                <a:cs typeface="Arial"/>
              </a:rPr>
              <a:t>d</a:t>
            </a:r>
            <a:r>
              <a:rPr lang="en-US" dirty="0">
                <a:latin typeface="Arial"/>
                <a:cs typeface="Arial"/>
              </a:rPr>
              <a:t>=.763, </a:t>
            </a:r>
            <a:r>
              <a:rPr lang="en-US" i="1" dirty="0">
                <a:latin typeface="Arial"/>
                <a:cs typeface="Arial"/>
              </a:rPr>
              <a:t>p</a:t>
            </a:r>
            <a:r>
              <a:rPr lang="en-US" dirty="0">
                <a:latin typeface="Arial"/>
                <a:cs typeface="Arial"/>
              </a:rPr>
              <a:t>&lt;.001).</a:t>
            </a:r>
          </a:p>
          <a:p>
            <a:pPr marL="65405" marR="574040" algn="ctr">
              <a:lnSpc>
                <a:spcPct val="145000"/>
              </a:lnSpc>
              <a:spcBef>
                <a:spcPts val="5"/>
              </a:spcBef>
              <a:buSzPct val="144000"/>
              <a:tabLst>
                <a:tab pos="421005" algn="l"/>
                <a:tab pos="421640" algn="l"/>
              </a:tabLst>
            </a:pPr>
            <a:r>
              <a:rPr lang="en-US" dirty="0">
                <a:latin typeface="Arial"/>
                <a:cs typeface="Arial"/>
              </a:rPr>
              <a:t> </a:t>
            </a:r>
          </a:p>
          <a:p>
            <a:pPr marL="65405" marR="574040" algn="ctr">
              <a:lnSpc>
                <a:spcPct val="145000"/>
              </a:lnSpc>
              <a:spcBef>
                <a:spcPts val="5"/>
              </a:spcBef>
              <a:buSzPct val="144000"/>
              <a:tabLst>
                <a:tab pos="421005" algn="l"/>
                <a:tab pos="421640" algn="l"/>
              </a:tabLst>
            </a:pPr>
            <a:r>
              <a:rPr lang="en-US" dirty="0">
                <a:latin typeface="Arial"/>
                <a:cs typeface="Arial"/>
              </a:rPr>
              <a:t>Women had significantly greater semantic similarity with negative traits (1.879) than men did (1.837; </a:t>
            </a:r>
            <a:r>
              <a:rPr lang="en-US" i="1" dirty="0">
                <a:latin typeface="Arial"/>
                <a:cs typeface="Arial"/>
              </a:rPr>
              <a:t>d</a:t>
            </a:r>
            <a:r>
              <a:rPr lang="en-US" dirty="0">
                <a:latin typeface="Arial"/>
                <a:cs typeface="Arial"/>
              </a:rPr>
              <a:t>=.154, </a:t>
            </a:r>
            <a:r>
              <a:rPr lang="en-US" i="1" dirty="0">
                <a:latin typeface="Arial"/>
                <a:cs typeface="Arial"/>
              </a:rPr>
              <a:t>p</a:t>
            </a:r>
            <a:r>
              <a:rPr lang="en-US" dirty="0">
                <a:latin typeface="Arial"/>
                <a:cs typeface="Arial"/>
              </a:rPr>
              <a:t>&lt;.001).</a:t>
            </a:r>
            <a:endParaRPr lang="en-US" spc="-130" dirty="0">
              <a:latin typeface="Arial"/>
              <a:cs typeface="Arial"/>
            </a:endParaRPr>
          </a:p>
        </p:txBody>
      </p:sp>
    </p:spTree>
    <p:extLst>
      <p:ext uri="{BB962C8B-B14F-4D97-AF65-F5344CB8AC3E}">
        <p14:creationId xmlns:p14="http://schemas.microsoft.com/office/powerpoint/2010/main" val="1224402259"/>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6324" y="1903623"/>
            <a:ext cx="7451378" cy="3050828"/>
          </a:xfrm>
          <a:custGeom>
            <a:avLst/>
            <a:gdLst/>
            <a:ahLst/>
            <a:cxnLst/>
            <a:rect l="l" t="t" r="r" b="b"/>
            <a:pathLst>
              <a:path w="10597515" h="4338955">
                <a:moveTo>
                  <a:pt x="0" y="0"/>
                </a:moveTo>
                <a:lnTo>
                  <a:pt x="10597478" y="0"/>
                </a:lnTo>
                <a:lnTo>
                  <a:pt x="10597478" y="4338848"/>
                </a:lnTo>
                <a:lnTo>
                  <a:pt x="0" y="4338848"/>
                </a:lnTo>
                <a:lnTo>
                  <a:pt x="0" y="0"/>
                </a:lnTo>
                <a:close/>
              </a:path>
            </a:pathLst>
          </a:custGeom>
          <a:ln w="12700">
            <a:solidFill>
              <a:srgbClr val="000000"/>
            </a:solidFill>
          </a:ln>
        </p:spPr>
        <p:txBody>
          <a:bodyPr wrap="square" lIns="0" tIns="0" rIns="0" bIns="0" rtlCol="0"/>
          <a:lstStyle/>
          <a:p>
            <a:endParaRPr/>
          </a:p>
        </p:txBody>
      </p:sp>
      <p:sp>
        <p:nvSpPr>
          <p:cNvPr id="3" name="object 3"/>
          <p:cNvSpPr txBox="1"/>
          <p:nvPr/>
        </p:nvSpPr>
        <p:spPr>
          <a:xfrm>
            <a:off x="1275555" y="2071384"/>
            <a:ext cx="6687443" cy="2659261"/>
          </a:xfrm>
          <a:prstGeom prst="rect">
            <a:avLst/>
          </a:prstGeom>
        </p:spPr>
        <p:txBody>
          <a:bodyPr vert="horz" wrap="square" lIns="0" tIns="33039" rIns="0" bIns="0" rtlCol="0">
            <a:spAutoFit/>
          </a:bodyPr>
          <a:lstStyle/>
          <a:p>
            <a:pPr marL="44200" marR="43754" indent="-20091" algn="ctr">
              <a:lnSpc>
                <a:spcPts val="2601"/>
              </a:lnSpc>
              <a:spcBef>
                <a:spcPts val="260"/>
              </a:spcBef>
            </a:pPr>
            <a:r>
              <a:rPr sz="2200" i="1" spc="-74" dirty="0">
                <a:latin typeface="Calibri"/>
                <a:cs typeface="Calibri"/>
              </a:rPr>
              <a:t>Therefore, </a:t>
            </a:r>
            <a:r>
              <a:rPr sz="2200" i="1" spc="-105" dirty="0">
                <a:latin typeface="Calibri"/>
                <a:cs typeface="Calibri"/>
              </a:rPr>
              <a:t>algorithms </a:t>
            </a:r>
            <a:r>
              <a:rPr sz="2200" i="1" spc="-84" dirty="0">
                <a:latin typeface="Calibri"/>
                <a:cs typeface="Calibri"/>
              </a:rPr>
              <a:t>learn</a:t>
            </a:r>
            <a:r>
              <a:rPr lang="en-US" sz="2200" i="1" spc="-84" dirty="0">
                <a:latin typeface="Calibri"/>
                <a:cs typeface="Calibri"/>
              </a:rPr>
              <a:t>ed</a:t>
            </a:r>
            <a:r>
              <a:rPr sz="2200" i="1" spc="-84" dirty="0">
                <a:latin typeface="Calibri"/>
                <a:cs typeface="Calibri"/>
              </a:rPr>
              <a:t> </a:t>
            </a:r>
            <a:r>
              <a:rPr sz="2200" i="1" spc="-105" dirty="0">
                <a:latin typeface="Calibri"/>
                <a:cs typeface="Calibri"/>
              </a:rPr>
              <a:t>that </a:t>
            </a:r>
            <a:r>
              <a:rPr sz="2200" i="1" spc="-127" dirty="0">
                <a:solidFill>
                  <a:srgbClr val="B51700"/>
                </a:solidFill>
                <a:latin typeface="Calibri"/>
                <a:cs typeface="Calibri"/>
              </a:rPr>
              <a:t>women </a:t>
            </a:r>
            <a:r>
              <a:rPr sz="2200" i="1" spc="-88" dirty="0">
                <a:latin typeface="Calibri"/>
                <a:cs typeface="Calibri"/>
              </a:rPr>
              <a:t>are </a:t>
            </a:r>
            <a:r>
              <a:rPr sz="2200" i="1" spc="-102" dirty="0">
                <a:latin typeface="Calibri"/>
                <a:cs typeface="Calibri"/>
              </a:rPr>
              <a:t>more likely </a:t>
            </a:r>
            <a:r>
              <a:rPr sz="2200" i="1" spc="-127" dirty="0">
                <a:latin typeface="Calibri"/>
                <a:cs typeface="Calibri"/>
              </a:rPr>
              <a:t>to </a:t>
            </a:r>
            <a:r>
              <a:rPr sz="2200" i="1" spc="-88" dirty="0">
                <a:latin typeface="Calibri"/>
                <a:cs typeface="Calibri"/>
              </a:rPr>
              <a:t>be  </a:t>
            </a:r>
            <a:r>
              <a:rPr sz="2200" spc="-53" dirty="0">
                <a:latin typeface="Arial"/>
                <a:cs typeface="Arial"/>
              </a:rPr>
              <a:t>"tempted",</a:t>
            </a:r>
            <a:r>
              <a:rPr sz="2200" spc="-232" dirty="0">
                <a:latin typeface="Arial"/>
                <a:cs typeface="Arial"/>
              </a:rPr>
              <a:t> </a:t>
            </a:r>
            <a:r>
              <a:rPr sz="2200" spc="-77" dirty="0">
                <a:latin typeface="Arial"/>
                <a:cs typeface="Arial"/>
              </a:rPr>
              <a:t>"fragile",</a:t>
            </a:r>
            <a:r>
              <a:rPr sz="2200" spc="-229" dirty="0">
                <a:latin typeface="Arial"/>
                <a:cs typeface="Arial"/>
              </a:rPr>
              <a:t> </a:t>
            </a:r>
            <a:r>
              <a:rPr sz="2200" spc="-67" dirty="0">
                <a:latin typeface="Arial"/>
                <a:cs typeface="Arial"/>
              </a:rPr>
              <a:t>"irresponsible",</a:t>
            </a:r>
            <a:r>
              <a:rPr sz="2200" spc="-453" dirty="0">
                <a:latin typeface="Arial"/>
                <a:cs typeface="Arial"/>
              </a:rPr>
              <a:t> </a:t>
            </a:r>
            <a:r>
              <a:rPr sz="2200" spc="-25" dirty="0">
                <a:latin typeface="Arial"/>
                <a:cs typeface="Arial"/>
              </a:rPr>
              <a:t>“fickle",</a:t>
            </a:r>
            <a:r>
              <a:rPr sz="2200" spc="-229" dirty="0">
                <a:latin typeface="Arial"/>
                <a:cs typeface="Arial"/>
              </a:rPr>
              <a:t> </a:t>
            </a:r>
            <a:r>
              <a:rPr sz="2200" spc="-91" dirty="0">
                <a:latin typeface="Arial"/>
                <a:cs typeface="Arial"/>
              </a:rPr>
              <a:t>"dissatisfied",  </a:t>
            </a:r>
            <a:r>
              <a:rPr sz="2200" spc="-18" dirty="0">
                <a:latin typeface="Arial"/>
                <a:cs typeface="Arial"/>
              </a:rPr>
              <a:t>"conformist”</a:t>
            </a:r>
            <a:endParaRPr sz="2200" dirty="0">
              <a:latin typeface="Arial"/>
              <a:cs typeface="Arial"/>
            </a:endParaRPr>
          </a:p>
          <a:p>
            <a:pPr>
              <a:spcBef>
                <a:spcPts val="18"/>
              </a:spcBef>
            </a:pPr>
            <a:endParaRPr sz="2000" dirty="0">
              <a:latin typeface="Arial"/>
              <a:cs typeface="Arial"/>
            </a:endParaRPr>
          </a:p>
          <a:p>
            <a:pPr marR="14287" algn="ctr"/>
            <a:r>
              <a:rPr sz="2200" i="1" spc="-98" dirty="0">
                <a:latin typeface="Calibri"/>
                <a:cs typeface="Calibri"/>
              </a:rPr>
              <a:t>than</a:t>
            </a:r>
            <a:endParaRPr sz="2200" dirty="0">
              <a:latin typeface="Calibri"/>
              <a:cs typeface="Calibri"/>
            </a:endParaRPr>
          </a:p>
          <a:p>
            <a:pPr>
              <a:spcBef>
                <a:spcPts val="28"/>
              </a:spcBef>
            </a:pPr>
            <a:endParaRPr sz="2100" dirty="0">
              <a:latin typeface="Calibri"/>
              <a:cs typeface="Calibri"/>
            </a:endParaRPr>
          </a:p>
          <a:p>
            <a:pPr marL="8929" marR="3572" algn="ctr">
              <a:lnSpc>
                <a:spcPts val="2601"/>
              </a:lnSpc>
            </a:pPr>
            <a:r>
              <a:rPr sz="2200" spc="4" dirty="0">
                <a:latin typeface="Arial"/>
                <a:cs typeface="Arial"/>
              </a:rPr>
              <a:t>“rational”</a:t>
            </a:r>
            <a:r>
              <a:rPr sz="2200" spc="14" dirty="0">
                <a:latin typeface="Arial"/>
                <a:cs typeface="Arial"/>
              </a:rPr>
              <a:t> </a:t>
            </a:r>
            <a:r>
              <a:rPr sz="2200" spc="-130" dirty="0">
                <a:latin typeface="Arial"/>
                <a:cs typeface="Arial"/>
              </a:rPr>
              <a:t>,</a:t>
            </a:r>
            <a:r>
              <a:rPr sz="2200" spc="-211" dirty="0">
                <a:latin typeface="Arial"/>
                <a:cs typeface="Arial"/>
              </a:rPr>
              <a:t> </a:t>
            </a:r>
            <a:r>
              <a:rPr sz="2200" spc="-80" dirty="0">
                <a:latin typeface="Arial"/>
                <a:cs typeface="Arial"/>
              </a:rPr>
              <a:t>"disciplined",</a:t>
            </a:r>
            <a:r>
              <a:rPr sz="2200" spc="-214" dirty="0">
                <a:latin typeface="Arial"/>
                <a:cs typeface="Arial"/>
              </a:rPr>
              <a:t> </a:t>
            </a:r>
            <a:r>
              <a:rPr sz="2200" spc="-74" dirty="0">
                <a:latin typeface="Arial"/>
                <a:cs typeface="Arial"/>
              </a:rPr>
              <a:t>"loyal",</a:t>
            </a:r>
            <a:r>
              <a:rPr sz="2200" spc="-214" dirty="0">
                <a:latin typeface="Arial"/>
                <a:cs typeface="Arial"/>
              </a:rPr>
              <a:t> </a:t>
            </a:r>
            <a:r>
              <a:rPr sz="2200" spc="-11" dirty="0">
                <a:latin typeface="Arial"/>
                <a:cs typeface="Arial"/>
              </a:rPr>
              <a:t>"trustworthy",</a:t>
            </a:r>
            <a:r>
              <a:rPr sz="2200" spc="-211" dirty="0">
                <a:latin typeface="Arial"/>
                <a:cs typeface="Arial"/>
              </a:rPr>
              <a:t> </a:t>
            </a:r>
            <a:r>
              <a:rPr sz="2200" spc="-88" dirty="0">
                <a:latin typeface="Arial"/>
                <a:cs typeface="Arial"/>
              </a:rPr>
              <a:t>"patience",  </a:t>
            </a:r>
            <a:r>
              <a:rPr sz="2200" spc="-74" dirty="0">
                <a:latin typeface="Arial"/>
                <a:cs typeface="Arial"/>
              </a:rPr>
              <a:t>"creative",</a:t>
            </a:r>
            <a:r>
              <a:rPr sz="2200" spc="-225" dirty="0">
                <a:latin typeface="Arial"/>
                <a:cs typeface="Arial"/>
              </a:rPr>
              <a:t> </a:t>
            </a:r>
            <a:r>
              <a:rPr sz="2200" spc="-56" dirty="0">
                <a:latin typeface="Arial"/>
                <a:cs typeface="Arial"/>
              </a:rPr>
              <a:t>"innovative”</a:t>
            </a:r>
            <a:endParaRPr sz="2200" dirty="0">
              <a:latin typeface="Arial"/>
              <a:cs typeface="Arial"/>
            </a:endParaRPr>
          </a:p>
        </p:txBody>
      </p:sp>
    </p:spTree>
    <p:extLst>
      <p:ext uri="{BB962C8B-B14F-4D97-AF65-F5344CB8AC3E}">
        <p14:creationId xmlns:p14="http://schemas.microsoft.com/office/powerpoint/2010/main" val="2149070327"/>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10986" y="2114204"/>
            <a:ext cx="4795242" cy="4162114"/>
            <a:chOff x="857250" y="2114204"/>
            <a:chExt cx="4795242" cy="4162114"/>
          </a:xfrm>
        </p:grpSpPr>
        <p:sp>
          <p:nvSpPr>
            <p:cNvPr id="33" name="object 33"/>
            <p:cNvSpPr/>
            <p:nvPr/>
          </p:nvSpPr>
          <p:spPr>
            <a:xfrm>
              <a:off x="1442144" y="5996285"/>
              <a:ext cx="4205883" cy="0"/>
            </a:xfrm>
            <a:custGeom>
              <a:avLst/>
              <a:gdLst/>
              <a:ahLst/>
              <a:cxnLst/>
              <a:rect l="l" t="t" r="r" b="b"/>
              <a:pathLst>
                <a:path w="5981700">
                  <a:moveTo>
                    <a:pt x="0" y="0"/>
                  </a:moveTo>
                  <a:lnTo>
                    <a:pt x="5981699" y="0"/>
                  </a:lnTo>
                </a:path>
              </a:pathLst>
            </a:custGeom>
            <a:ln w="12700">
              <a:solidFill>
                <a:srgbClr val="000000"/>
              </a:solidFill>
            </a:ln>
          </p:spPr>
          <p:txBody>
            <a:bodyPr wrap="square" lIns="0" tIns="0" rIns="0" bIns="0" rtlCol="0"/>
            <a:lstStyle/>
            <a:p>
              <a:endParaRPr/>
            </a:p>
          </p:txBody>
        </p:sp>
        <p:sp>
          <p:nvSpPr>
            <p:cNvPr id="34" name="object 34"/>
            <p:cNvSpPr txBox="1"/>
            <p:nvPr/>
          </p:nvSpPr>
          <p:spPr>
            <a:xfrm>
              <a:off x="2071688" y="6036469"/>
              <a:ext cx="838051" cy="239849"/>
            </a:xfrm>
            <a:prstGeom prst="rect">
              <a:avLst/>
            </a:prstGeom>
          </p:spPr>
          <p:txBody>
            <a:bodyPr vert="horz" wrap="square" lIns="0" tIns="8929" rIns="0" bIns="0" rtlCol="0">
              <a:spAutoFit/>
            </a:bodyPr>
            <a:lstStyle/>
            <a:p>
              <a:pPr marL="8929">
                <a:spcBef>
                  <a:spcPts val="70"/>
                </a:spcBef>
              </a:pPr>
              <a:r>
                <a:rPr sz="1500" spc="-4" dirty="0">
                  <a:latin typeface="PMingLiU"/>
                  <a:cs typeface="PMingLiU"/>
                </a:rPr>
                <a:t>POSITIVE</a:t>
              </a:r>
              <a:endParaRPr sz="1500">
                <a:latin typeface="PMingLiU"/>
                <a:cs typeface="PMingLiU"/>
              </a:endParaRPr>
            </a:p>
          </p:txBody>
        </p:sp>
        <p:sp>
          <p:nvSpPr>
            <p:cNvPr id="35" name="object 35"/>
            <p:cNvSpPr txBox="1"/>
            <p:nvPr/>
          </p:nvSpPr>
          <p:spPr>
            <a:xfrm>
              <a:off x="4125515" y="6036469"/>
              <a:ext cx="951012" cy="239849"/>
            </a:xfrm>
            <a:prstGeom prst="rect">
              <a:avLst/>
            </a:prstGeom>
          </p:spPr>
          <p:txBody>
            <a:bodyPr vert="horz" wrap="square" lIns="0" tIns="8929" rIns="0" bIns="0" rtlCol="0">
              <a:spAutoFit/>
            </a:bodyPr>
            <a:lstStyle/>
            <a:p>
              <a:pPr marL="8929">
                <a:spcBef>
                  <a:spcPts val="70"/>
                </a:spcBef>
              </a:pPr>
              <a:r>
                <a:rPr sz="1500" spc="-4" dirty="0">
                  <a:latin typeface="PMingLiU"/>
                  <a:cs typeface="PMingLiU"/>
                </a:rPr>
                <a:t>NEGATIVE</a:t>
              </a:r>
              <a:endParaRPr sz="1500">
                <a:latin typeface="PMingLiU"/>
                <a:cs typeface="PMingLiU"/>
              </a:endParaRPr>
            </a:p>
          </p:txBody>
        </p:sp>
        <p:sp>
          <p:nvSpPr>
            <p:cNvPr id="36" name="object 36"/>
            <p:cNvSpPr txBox="1"/>
            <p:nvPr/>
          </p:nvSpPr>
          <p:spPr>
            <a:xfrm>
              <a:off x="4643437" y="5395738"/>
              <a:ext cx="839391" cy="509088"/>
            </a:xfrm>
            <a:prstGeom prst="rect">
              <a:avLst/>
            </a:prstGeom>
            <a:solidFill>
              <a:srgbClr val="798089"/>
            </a:solidFill>
          </p:spPr>
          <p:txBody>
            <a:bodyPr vert="horz" wrap="square" lIns="0" tIns="138405" rIns="0" bIns="0" rtlCol="0">
              <a:spAutoFit/>
            </a:bodyPr>
            <a:lstStyle/>
            <a:p>
              <a:pPr marL="160729">
                <a:spcBef>
                  <a:spcPts val="1090"/>
                </a:spcBef>
              </a:pPr>
              <a:r>
                <a:rPr sz="2400" spc="-4" dirty="0">
                  <a:solidFill>
                    <a:srgbClr val="FFFFFF"/>
                  </a:solidFill>
                  <a:latin typeface="PMingLiU"/>
                  <a:cs typeface="PMingLiU"/>
                </a:rPr>
                <a:t>20%</a:t>
              </a:r>
              <a:endParaRPr sz="2400" dirty="0">
                <a:latin typeface="PMingLiU"/>
                <a:cs typeface="PMingLiU"/>
              </a:endParaRPr>
            </a:p>
          </p:txBody>
        </p:sp>
        <p:sp>
          <p:nvSpPr>
            <p:cNvPr id="37" name="object 37"/>
            <p:cNvSpPr txBox="1"/>
            <p:nvPr/>
          </p:nvSpPr>
          <p:spPr>
            <a:xfrm>
              <a:off x="2536031" y="5536406"/>
              <a:ext cx="839391" cy="387365"/>
            </a:xfrm>
            <a:prstGeom prst="rect">
              <a:avLst/>
            </a:prstGeom>
            <a:solidFill>
              <a:srgbClr val="798089"/>
            </a:solidFill>
          </p:spPr>
          <p:txBody>
            <a:bodyPr vert="horz" wrap="square" lIns="0" tIns="17859" rIns="0" bIns="0" rtlCol="0">
              <a:spAutoFit/>
            </a:bodyPr>
            <a:lstStyle/>
            <a:p>
              <a:pPr marL="160729">
                <a:spcBef>
                  <a:spcPts val="141"/>
                </a:spcBef>
              </a:pPr>
              <a:r>
                <a:rPr sz="2400" spc="-4" dirty="0">
                  <a:solidFill>
                    <a:srgbClr val="FFFFFF"/>
                  </a:solidFill>
                  <a:latin typeface="PMingLiU"/>
                  <a:cs typeface="PMingLiU"/>
                </a:rPr>
                <a:t>13%</a:t>
              </a:r>
              <a:endParaRPr sz="2400" dirty="0">
                <a:latin typeface="PMingLiU"/>
                <a:cs typeface="PMingLiU"/>
              </a:endParaRPr>
            </a:p>
          </p:txBody>
        </p:sp>
        <p:sp>
          <p:nvSpPr>
            <p:cNvPr id="38" name="object 38"/>
            <p:cNvSpPr txBox="1"/>
            <p:nvPr/>
          </p:nvSpPr>
          <p:spPr>
            <a:xfrm>
              <a:off x="3714750" y="3156644"/>
              <a:ext cx="839391" cy="2757806"/>
            </a:xfrm>
            <a:prstGeom prst="rect">
              <a:avLst/>
            </a:prstGeom>
            <a:solidFill>
              <a:srgbClr val="54585F"/>
            </a:solidFill>
          </p:spPr>
          <p:txBody>
            <a:bodyPr vert="horz" wrap="square" lIns="0" tIns="0" rIns="0" bIns="0" rtlCol="0">
              <a:spAutoFit/>
            </a:bodyPr>
            <a:lstStyle/>
            <a:p>
              <a:pPr>
                <a:lnSpc>
                  <a:spcPct val="100000"/>
                </a:lnSpc>
              </a:pPr>
              <a:endParaRPr sz="2400" dirty="0">
                <a:latin typeface="Times New Roman"/>
                <a:cs typeface="Times New Roman"/>
              </a:endParaRPr>
            </a:p>
            <a:p>
              <a:pPr>
                <a:lnSpc>
                  <a:spcPct val="100000"/>
                </a:lnSpc>
              </a:pPr>
              <a:endParaRPr sz="2400" dirty="0">
                <a:latin typeface="Times New Roman"/>
                <a:cs typeface="Times New Roman"/>
              </a:endParaRPr>
            </a:p>
            <a:p>
              <a:pPr>
                <a:spcBef>
                  <a:spcPts val="25"/>
                </a:spcBef>
              </a:pPr>
              <a:endParaRPr sz="3500" dirty="0">
                <a:latin typeface="Times New Roman"/>
                <a:cs typeface="Times New Roman"/>
              </a:endParaRPr>
            </a:p>
            <a:p>
              <a:pPr marL="160729"/>
              <a:r>
                <a:rPr sz="2400" spc="-4" dirty="0">
                  <a:solidFill>
                    <a:srgbClr val="FFFFFF"/>
                  </a:solidFill>
                  <a:latin typeface="PMingLiU"/>
                  <a:cs typeface="PMingLiU"/>
                </a:rPr>
                <a:t>80%</a:t>
              </a:r>
              <a:endParaRPr lang="en-US" sz="2400" spc="-4" dirty="0">
                <a:solidFill>
                  <a:srgbClr val="FFFFFF"/>
                </a:solidFill>
                <a:latin typeface="PMingLiU"/>
                <a:cs typeface="PMingLiU"/>
              </a:endParaRPr>
            </a:p>
            <a:p>
              <a:pPr marL="160729"/>
              <a:endParaRPr lang="en-US" sz="2400" spc="-4" dirty="0">
                <a:solidFill>
                  <a:srgbClr val="FFFFFF"/>
                </a:solidFill>
                <a:latin typeface="PMingLiU"/>
                <a:cs typeface="PMingLiU"/>
              </a:endParaRPr>
            </a:p>
            <a:p>
              <a:pPr marL="160729"/>
              <a:endParaRPr lang="en-US" sz="2400" spc="-4" dirty="0">
                <a:solidFill>
                  <a:srgbClr val="FFFFFF"/>
                </a:solidFill>
                <a:latin typeface="PMingLiU"/>
                <a:cs typeface="PMingLiU"/>
              </a:endParaRPr>
            </a:p>
            <a:p>
              <a:pPr marL="160729"/>
              <a:endParaRPr sz="2400" dirty="0">
                <a:latin typeface="PMingLiU"/>
                <a:cs typeface="PMingLiU"/>
              </a:endParaRPr>
            </a:p>
          </p:txBody>
        </p:sp>
        <p:sp>
          <p:nvSpPr>
            <p:cNvPr id="39" name="object 39"/>
            <p:cNvSpPr txBox="1"/>
            <p:nvPr/>
          </p:nvSpPr>
          <p:spPr>
            <a:xfrm>
              <a:off x="1532638" y="3007238"/>
              <a:ext cx="848320" cy="2897588"/>
            </a:xfrm>
            <a:prstGeom prst="rect">
              <a:avLst/>
            </a:prstGeom>
            <a:solidFill>
              <a:srgbClr val="54585F"/>
            </a:solidFill>
          </p:spPr>
          <p:txBody>
            <a:bodyPr vert="horz" wrap="square" lIns="0" tIns="0" rIns="0" bIns="0" rtlCol="0">
              <a:spAutoFit/>
            </a:bodyPr>
            <a:lstStyle/>
            <a:p>
              <a:pPr>
                <a:lnSpc>
                  <a:spcPct val="100000"/>
                </a:lnSpc>
              </a:pPr>
              <a:endParaRPr lang="en-US" sz="2400" dirty="0">
                <a:latin typeface="Times New Roman"/>
                <a:cs typeface="Times New Roman"/>
              </a:endParaRPr>
            </a:p>
            <a:p>
              <a:pPr>
                <a:lnSpc>
                  <a:spcPct val="100000"/>
                </a:lnSpc>
              </a:pPr>
              <a:endParaRPr lang="en-US" sz="2400" dirty="0">
                <a:latin typeface="Times New Roman"/>
                <a:cs typeface="Times New Roman"/>
              </a:endParaRPr>
            </a:p>
            <a:p>
              <a:pPr>
                <a:lnSpc>
                  <a:spcPct val="100000"/>
                </a:lnSpc>
              </a:pPr>
              <a:endParaRPr lang="en-US" sz="2400" dirty="0">
                <a:latin typeface="Times New Roman"/>
                <a:cs typeface="Times New Roman"/>
              </a:endParaRPr>
            </a:p>
            <a:p>
              <a:pPr>
                <a:lnSpc>
                  <a:spcPct val="100000"/>
                </a:lnSpc>
              </a:pPr>
              <a:endParaRPr lang="en-US" sz="2400" dirty="0">
                <a:latin typeface="Times New Roman"/>
                <a:cs typeface="Times New Roman"/>
              </a:endParaRPr>
            </a:p>
            <a:p>
              <a:pPr>
                <a:lnSpc>
                  <a:spcPct val="100000"/>
                </a:lnSpc>
              </a:pPr>
              <a:endParaRPr sz="2400" dirty="0">
                <a:latin typeface="Times New Roman"/>
                <a:cs typeface="Times New Roman"/>
              </a:endParaRPr>
            </a:p>
            <a:p>
              <a:pPr>
                <a:lnSpc>
                  <a:spcPct val="100000"/>
                </a:lnSpc>
              </a:pPr>
              <a:endParaRPr sz="2400" dirty="0">
                <a:latin typeface="Times New Roman"/>
                <a:cs typeface="Times New Roman"/>
              </a:endParaRPr>
            </a:p>
            <a:p>
              <a:pPr>
                <a:spcBef>
                  <a:spcPts val="35"/>
                </a:spcBef>
              </a:pPr>
              <a:endParaRPr sz="2000" dirty="0">
                <a:latin typeface="Times New Roman"/>
                <a:cs typeface="Times New Roman"/>
              </a:endParaRPr>
            </a:p>
            <a:p>
              <a:pPr marL="160729"/>
              <a:r>
                <a:rPr sz="2400" spc="-4" dirty="0">
                  <a:solidFill>
                    <a:srgbClr val="FFFFFF"/>
                  </a:solidFill>
                  <a:latin typeface="PMingLiU"/>
                  <a:cs typeface="PMingLiU"/>
                </a:rPr>
                <a:t>87%</a:t>
              </a:r>
              <a:endParaRPr sz="2400" dirty="0">
                <a:latin typeface="PMingLiU"/>
                <a:cs typeface="PMingLiU"/>
              </a:endParaRPr>
            </a:p>
          </p:txBody>
        </p:sp>
        <p:grpSp>
          <p:nvGrpSpPr>
            <p:cNvPr id="46" name="Group 45"/>
            <p:cNvGrpSpPr/>
            <p:nvPr/>
          </p:nvGrpSpPr>
          <p:grpSpPr>
            <a:xfrm>
              <a:off x="857250" y="2114204"/>
              <a:ext cx="4795242" cy="3988344"/>
              <a:chOff x="857250" y="2114204"/>
              <a:chExt cx="4795242" cy="3988344"/>
            </a:xfrm>
          </p:grpSpPr>
          <p:sp>
            <p:nvSpPr>
              <p:cNvPr id="32" name="object 32"/>
              <p:cNvSpPr txBox="1"/>
              <p:nvPr/>
            </p:nvSpPr>
            <p:spPr>
              <a:xfrm>
                <a:off x="857250" y="2173485"/>
                <a:ext cx="448717" cy="3929063"/>
              </a:xfrm>
              <a:prstGeom prst="rect">
                <a:avLst/>
              </a:prstGeom>
            </p:spPr>
            <p:txBody>
              <a:bodyPr vert="horz" wrap="square" lIns="0" tIns="130369" rIns="0" bIns="0" rtlCol="0">
                <a:spAutoFit/>
              </a:bodyPr>
              <a:lstStyle/>
              <a:p>
                <a:pPr marL="8929">
                  <a:spcBef>
                    <a:spcPts val="1027"/>
                  </a:spcBef>
                </a:pPr>
                <a:r>
                  <a:rPr sz="1500" spc="-4" dirty="0">
                    <a:latin typeface="PMingLiU"/>
                    <a:cs typeface="PMingLiU"/>
                  </a:rPr>
                  <a:t>100%</a:t>
                </a:r>
                <a:endParaRPr sz="1500" dirty="0">
                  <a:latin typeface="PMingLiU"/>
                  <a:cs typeface="PMingLiU"/>
                </a:endParaRPr>
              </a:p>
              <a:p>
                <a:pPr marL="98223">
                  <a:spcBef>
                    <a:spcPts val="956"/>
                  </a:spcBef>
                </a:pPr>
                <a:r>
                  <a:rPr sz="1500" spc="-4" dirty="0">
                    <a:latin typeface="PMingLiU"/>
                    <a:cs typeface="PMingLiU"/>
                  </a:rPr>
                  <a:t>90%</a:t>
                </a:r>
                <a:endParaRPr sz="1500" dirty="0">
                  <a:latin typeface="PMingLiU"/>
                  <a:cs typeface="PMingLiU"/>
                </a:endParaRPr>
              </a:p>
              <a:p>
                <a:pPr marL="98223">
                  <a:spcBef>
                    <a:spcPts val="956"/>
                  </a:spcBef>
                </a:pPr>
                <a:r>
                  <a:rPr sz="1500" spc="-4" dirty="0">
                    <a:latin typeface="PMingLiU"/>
                    <a:cs typeface="PMingLiU"/>
                  </a:rPr>
                  <a:t>80%</a:t>
                </a:r>
                <a:endParaRPr sz="1500" dirty="0">
                  <a:latin typeface="PMingLiU"/>
                  <a:cs typeface="PMingLiU"/>
                </a:endParaRPr>
              </a:p>
              <a:p>
                <a:pPr marL="98223">
                  <a:spcBef>
                    <a:spcPts val="886"/>
                  </a:spcBef>
                </a:pPr>
                <a:r>
                  <a:rPr sz="1500" spc="-4" dirty="0">
                    <a:latin typeface="PMingLiU"/>
                    <a:cs typeface="PMingLiU"/>
                  </a:rPr>
                  <a:t>70%</a:t>
                </a:r>
                <a:endParaRPr sz="1500" dirty="0">
                  <a:latin typeface="PMingLiU"/>
                  <a:cs typeface="PMingLiU"/>
                </a:endParaRPr>
              </a:p>
              <a:p>
                <a:pPr marL="98223">
                  <a:spcBef>
                    <a:spcPts val="956"/>
                  </a:spcBef>
                </a:pPr>
                <a:r>
                  <a:rPr sz="1500" spc="-4" dirty="0">
                    <a:latin typeface="PMingLiU"/>
                    <a:cs typeface="PMingLiU"/>
                  </a:rPr>
                  <a:t>60%</a:t>
                </a:r>
                <a:endParaRPr sz="1500" dirty="0">
                  <a:latin typeface="PMingLiU"/>
                  <a:cs typeface="PMingLiU"/>
                </a:endParaRPr>
              </a:p>
              <a:p>
                <a:pPr marL="98223">
                  <a:spcBef>
                    <a:spcPts val="956"/>
                  </a:spcBef>
                </a:pPr>
                <a:r>
                  <a:rPr sz="1500" spc="-4" dirty="0">
                    <a:latin typeface="PMingLiU"/>
                    <a:cs typeface="PMingLiU"/>
                  </a:rPr>
                  <a:t>50%</a:t>
                </a:r>
                <a:endParaRPr sz="1500" dirty="0">
                  <a:latin typeface="PMingLiU"/>
                  <a:cs typeface="PMingLiU"/>
                </a:endParaRPr>
              </a:p>
              <a:p>
                <a:pPr marL="98223">
                  <a:spcBef>
                    <a:spcPts val="956"/>
                  </a:spcBef>
                </a:pPr>
                <a:r>
                  <a:rPr sz="1500" spc="-4" dirty="0">
                    <a:latin typeface="PMingLiU"/>
                    <a:cs typeface="PMingLiU"/>
                  </a:rPr>
                  <a:t>40%</a:t>
                </a:r>
                <a:endParaRPr sz="1500" dirty="0">
                  <a:latin typeface="PMingLiU"/>
                  <a:cs typeface="PMingLiU"/>
                </a:endParaRPr>
              </a:p>
              <a:p>
                <a:pPr marL="98223">
                  <a:spcBef>
                    <a:spcPts val="956"/>
                  </a:spcBef>
                </a:pPr>
                <a:r>
                  <a:rPr sz="1500" spc="-4" dirty="0">
                    <a:latin typeface="PMingLiU"/>
                    <a:cs typeface="PMingLiU"/>
                  </a:rPr>
                  <a:t>30%</a:t>
                </a:r>
                <a:endParaRPr sz="1500" dirty="0">
                  <a:latin typeface="PMingLiU"/>
                  <a:cs typeface="PMingLiU"/>
                </a:endParaRPr>
              </a:p>
              <a:p>
                <a:pPr marL="98223">
                  <a:spcBef>
                    <a:spcPts val="956"/>
                  </a:spcBef>
                </a:pPr>
                <a:r>
                  <a:rPr sz="1500" spc="-4" dirty="0">
                    <a:latin typeface="PMingLiU"/>
                    <a:cs typeface="PMingLiU"/>
                  </a:rPr>
                  <a:t>20%</a:t>
                </a:r>
                <a:endParaRPr sz="1500" dirty="0">
                  <a:latin typeface="PMingLiU"/>
                  <a:cs typeface="PMingLiU"/>
                </a:endParaRPr>
              </a:p>
              <a:p>
                <a:pPr marL="98223">
                  <a:spcBef>
                    <a:spcPts val="886"/>
                  </a:spcBef>
                </a:pPr>
                <a:r>
                  <a:rPr sz="1500" spc="-4" dirty="0">
                    <a:latin typeface="PMingLiU"/>
                    <a:cs typeface="PMingLiU"/>
                  </a:rPr>
                  <a:t>10%</a:t>
                </a:r>
                <a:endParaRPr sz="1500" dirty="0">
                  <a:latin typeface="PMingLiU"/>
                  <a:cs typeface="PMingLiU"/>
                </a:endParaRPr>
              </a:p>
              <a:p>
                <a:pPr marL="187517">
                  <a:spcBef>
                    <a:spcPts val="956"/>
                  </a:spcBef>
                </a:pPr>
                <a:r>
                  <a:rPr sz="1500" spc="-4" dirty="0">
                    <a:latin typeface="PMingLiU"/>
                    <a:cs typeface="PMingLiU"/>
                  </a:rPr>
                  <a:t>0%</a:t>
                </a:r>
                <a:endParaRPr sz="1500" dirty="0">
                  <a:latin typeface="PMingLiU"/>
                  <a:cs typeface="PMingLiU"/>
                </a:endParaRPr>
              </a:p>
            </p:txBody>
          </p:sp>
          <p:grpSp>
            <p:nvGrpSpPr>
              <p:cNvPr id="45" name="Group 44"/>
              <p:cNvGrpSpPr/>
              <p:nvPr/>
            </p:nvGrpSpPr>
            <p:grpSpPr>
              <a:xfrm>
                <a:off x="1437679" y="2114204"/>
                <a:ext cx="4214813" cy="3524894"/>
                <a:chOff x="1437679" y="2114204"/>
                <a:chExt cx="4214813" cy="3524894"/>
              </a:xfrm>
            </p:grpSpPr>
            <p:sp>
              <p:nvSpPr>
                <p:cNvPr id="3" name="object 3"/>
                <p:cNvSpPr/>
                <p:nvPr/>
              </p:nvSpPr>
              <p:spPr>
                <a:xfrm>
                  <a:off x="5482828" y="5639098"/>
                  <a:ext cx="169664" cy="0"/>
                </a:xfrm>
                <a:custGeom>
                  <a:avLst/>
                  <a:gdLst/>
                  <a:ahLst/>
                  <a:cxnLst/>
                  <a:rect l="l" t="t" r="r" b="b"/>
                  <a:pathLst>
                    <a:path w="241300">
                      <a:moveTo>
                        <a:pt x="0" y="0"/>
                      </a:moveTo>
                      <a:lnTo>
                        <a:pt x="241299" y="0"/>
                      </a:lnTo>
                    </a:path>
                  </a:pathLst>
                </a:custGeom>
                <a:ln w="12700">
                  <a:solidFill>
                    <a:srgbClr val="B8B8B8"/>
                  </a:solidFill>
                </a:ln>
              </p:spPr>
              <p:txBody>
                <a:bodyPr wrap="square" lIns="0" tIns="0" rIns="0" bIns="0" rtlCol="0"/>
                <a:lstStyle/>
                <a:p>
                  <a:endParaRPr/>
                </a:p>
              </p:txBody>
            </p:sp>
            <p:sp>
              <p:nvSpPr>
                <p:cNvPr id="4" name="object 4"/>
                <p:cNvSpPr/>
                <p:nvPr/>
              </p:nvSpPr>
              <p:spPr>
                <a:xfrm>
                  <a:off x="4554141" y="5639098"/>
                  <a:ext cx="89297" cy="0"/>
                </a:xfrm>
                <a:custGeom>
                  <a:avLst/>
                  <a:gdLst/>
                  <a:ahLst/>
                  <a:cxnLst/>
                  <a:rect l="l" t="t" r="r" b="b"/>
                  <a:pathLst>
                    <a:path w="127000">
                      <a:moveTo>
                        <a:pt x="0" y="0"/>
                      </a:moveTo>
                      <a:lnTo>
                        <a:pt x="127000" y="0"/>
                      </a:lnTo>
                    </a:path>
                  </a:pathLst>
                </a:custGeom>
                <a:ln w="12700">
                  <a:solidFill>
                    <a:srgbClr val="B8B8B8"/>
                  </a:solidFill>
                </a:ln>
              </p:spPr>
              <p:txBody>
                <a:bodyPr wrap="square" lIns="0" tIns="0" rIns="0" bIns="0" rtlCol="0"/>
                <a:lstStyle/>
                <a:p>
                  <a:endParaRPr/>
                </a:p>
              </p:txBody>
            </p:sp>
            <p:sp>
              <p:nvSpPr>
                <p:cNvPr id="5" name="object 5"/>
                <p:cNvSpPr/>
                <p:nvPr/>
              </p:nvSpPr>
              <p:spPr>
                <a:xfrm>
                  <a:off x="3375422" y="5639098"/>
                  <a:ext cx="339328" cy="0"/>
                </a:xfrm>
                <a:custGeom>
                  <a:avLst/>
                  <a:gdLst/>
                  <a:ahLst/>
                  <a:cxnLst/>
                  <a:rect l="l" t="t" r="r" b="b"/>
                  <a:pathLst>
                    <a:path w="482600">
                      <a:moveTo>
                        <a:pt x="0" y="0"/>
                      </a:moveTo>
                      <a:lnTo>
                        <a:pt x="482600" y="0"/>
                      </a:lnTo>
                    </a:path>
                  </a:pathLst>
                </a:custGeom>
                <a:ln w="12700">
                  <a:solidFill>
                    <a:srgbClr val="B8B8B8"/>
                  </a:solidFill>
                </a:ln>
              </p:spPr>
              <p:txBody>
                <a:bodyPr wrap="square" lIns="0" tIns="0" rIns="0" bIns="0" rtlCol="0"/>
                <a:lstStyle/>
                <a:p>
                  <a:endParaRPr/>
                </a:p>
              </p:txBody>
            </p:sp>
            <p:sp>
              <p:nvSpPr>
                <p:cNvPr id="6" name="object 6"/>
                <p:cNvSpPr/>
                <p:nvPr/>
              </p:nvSpPr>
              <p:spPr>
                <a:xfrm>
                  <a:off x="2455664" y="5639098"/>
                  <a:ext cx="80367" cy="0"/>
                </a:xfrm>
                <a:custGeom>
                  <a:avLst/>
                  <a:gdLst/>
                  <a:ahLst/>
                  <a:cxnLst/>
                  <a:rect l="l" t="t" r="r" b="b"/>
                  <a:pathLst>
                    <a:path w="114300">
                      <a:moveTo>
                        <a:pt x="0" y="0"/>
                      </a:moveTo>
                      <a:lnTo>
                        <a:pt x="114300" y="0"/>
                      </a:lnTo>
                    </a:path>
                  </a:pathLst>
                </a:custGeom>
                <a:ln w="12700">
                  <a:solidFill>
                    <a:srgbClr val="B8B8B8"/>
                  </a:solidFill>
                </a:ln>
              </p:spPr>
              <p:txBody>
                <a:bodyPr wrap="square" lIns="0" tIns="0" rIns="0" bIns="0" rtlCol="0"/>
                <a:lstStyle/>
                <a:p>
                  <a:endParaRPr/>
                </a:p>
              </p:txBody>
            </p:sp>
            <p:sp>
              <p:nvSpPr>
                <p:cNvPr id="7" name="object 7"/>
                <p:cNvSpPr/>
                <p:nvPr/>
              </p:nvSpPr>
              <p:spPr>
                <a:xfrm>
                  <a:off x="1437680" y="5639098"/>
                  <a:ext cx="169664" cy="0"/>
                </a:xfrm>
                <a:custGeom>
                  <a:avLst/>
                  <a:gdLst/>
                  <a:ahLst/>
                  <a:cxnLst/>
                  <a:rect l="l" t="t" r="r" b="b"/>
                  <a:pathLst>
                    <a:path w="241300">
                      <a:moveTo>
                        <a:pt x="0" y="0"/>
                      </a:moveTo>
                      <a:lnTo>
                        <a:pt x="241300" y="0"/>
                      </a:lnTo>
                    </a:path>
                  </a:pathLst>
                </a:custGeom>
                <a:ln w="12700">
                  <a:solidFill>
                    <a:srgbClr val="B8B8B8"/>
                  </a:solidFill>
                </a:ln>
              </p:spPr>
              <p:txBody>
                <a:bodyPr wrap="square" lIns="0" tIns="0" rIns="0" bIns="0" rtlCol="0"/>
                <a:lstStyle/>
                <a:p>
                  <a:endParaRPr/>
                </a:p>
              </p:txBody>
            </p:sp>
            <p:sp>
              <p:nvSpPr>
                <p:cNvPr id="8" name="object 8"/>
                <p:cNvSpPr/>
                <p:nvPr/>
              </p:nvSpPr>
              <p:spPr>
                <a:xfrm>
                  <a:off x="5482828" y="5290840"/>
                  <a:ext cx="169664" cy="0"/>
                </a:xfrm>
                <a:custGeom>
                  <a:avLst/>
                  <a:gdLst/>
                  <a:ahLst/>
                  <a:cxnLst/>
                  <a:rect l="l" t="t" r="r" b="b"/>
                  <a:pathLst>
                    <a:path w="241300">
                      <a:moveTo>
                        <a:pt x="0" y="0"/>
                      </a:moveTo>
                      <a:lnTo>
                        <a:pt x="241299" y="0"/>
                      </a:lnTo>
                    </a:path>
                  </a:pathLst>
                </a:custGeom>
                <a:ln w="12700">
                  <a:solidFill>
                    <a:srgbClr val="B8B8B8"/>
                  </a:solidFill>
                </a:ln>
              </p:spPr>
              <p:txBody>
                <a:bodyPr wrap="square" lIns="0" tIns="0" rIns="0" bIns="0" rtlCol="0"/>
                <a:lstStyle/>
                <a:p>
                  <a:endParaRPr/>
                </a:p>
              </p:txBody>
            </p:sp>
            <p:sp>
              <p:nvSpPr>
                <p:cNvPr id="9" name="object 9"/>
                <p:cNvSpPr/>
                <p:nvPr/>
              </p:nvSpPr>
              <p:spPr>
                <a:xfrm>
                  <a:off x="4554141" y="5290840"/>
                  <a:ext cx="89297" cy="0"/>
                </a:xfrm>
                <a:custGeom>
                  <a:avLst/>
                  <a:gdLst/>
                  <a:ahLst/>
                  <a:cxnLst/>
                  <a:rect l="l" t="t" r="r" b="b"/>
                  <a:pathLst>
                    <a:path w="127000">
                      <a:moveTo>
                        <a:pt x="0" y="0"/>
                      </a:moveTo>
                      <a:lnTo>
                        <a:pt x="127000" y="0"/>
                      </a:lnTo>
                    </a:path>
                  </a:pathLst>
                </a:custGeom>
                <a:ln w="12700">
                  <a:solidFill>
                    <a:srgbClr val="B8B8B8"/>
                  </a:solidFill>
                </a:ln>
              </p:spPr>
              <p:txBody>
                <a:bodyPr wrap="square" lIns="0" tIns="0" rIns="0" bIns="0" rtlCol="0"/>
                <a:lstStyle/>
                <a:p>
                  <a:endParaRPr/>
                </a:p>
              </p:txBody>
            </p:sp>
            <p:sp>
              <p:nvSpPr>
                <p:cNvPr id="10" name="object 10"/>
                <p:cNvSpPr/>
                <p:nvPr/>
              </p:nvSpPr>
              <p:spPr>
                <a:xfrm>
                  <a:off x="2455664" y="5290840"/>
                  <a:ext cx="1259086" cy="0"/>
                </a:xfrm>
                <a:custGeom>
                  <a:avLst/>
                  <a:gdLst/>
                  <a:ahLst/>
                  <a:cxnLst/>
                  <a:rect l="l" t="t" r="r" b="b"/>
                  <a:pathLst>
                    <a:path w="1790700">
                      <a:moveTo>
                        <a:pt x="0" y="0"/>
                      </a:moveTo>
                      <a:lnTo>
                        <a:pt x="1790700" y="0"/>
                      </a:lnTo>
                    </a:path>
                  </a:pathLst>
                </a:custGeom>
                <a:ln w="12700">
                  <a:solidFill>
                    <a:srgbClr val="B8B8B8"/>
                  </a:solidFill>
                </a:ln>
              </p:spPr>
              <p:txBody>
                <a:bodyPr wrap="square" lIns="0" tIns="0" rIns="0" bIns="0" rtlCol="0"/>
                <a:lstStyle/>
                <a:p>
                  <a:endParaRPr/>
                </a:p>
              </p:txBody>
            </p:sp>
            <p:sp>
              <p:nvSpPr>
                <p:cNvPr id="11" name="object 11"/>
                <p:cNvSpPr/>
                <p:nvPr/>
              </p:nvSpPr>
              <p:spPr>
                <a:xfrm>
                  <a:off x="1437680" y="5290840"/>
                  <a:ext cx="169664" cy="0"/>
                </a:xfrm>
                <a:custGeom>
                  <a:avLst/>
                  <a:gdLst/>
                  <a:ahLst/>
                  <a:cxnLst/>
                  <a:rect l="l" t="t" r="r" b="b"/>
                  <a:pathLst>
                    <a:path w="241300">
                      <a:moveTo>
                        <a:pt x="0" y="0"/>
                      </a:moveTo>
                      <a:lnTo>
                        <a:pt x="241300" y="0"/>
                      </a:lnTo>
                    </a:path>
                  </a:pathLst>
                </a:custGeom>
                <a:ln w="12700">
                  <a:solidFill>
                    <a:srgbClr val="B8B8B8"/>
                  </a:solidFill>
                </a:ln>
              </p:spPr>
              <p:txBody>
                <a:bodyPr wrap="square" lIns="0" tIns="0" rIns="0" bIns="0" rtlCol="0"/>
                <a:lstStyle/>
                <a:p>
                  <a:endParaRPr/>
                </a:p>
              </p:txBody>
            </p:sp>
            <p:sp>
              <p:nvSpPr>
                <p:cNvPr id="12" name="object 12"/>
                <p:cNvSpPr/>
                <p:nvPr/>
              </p:nvSpPr>
              <p:spPr>
                <a:xfrm>
                  <a:off x="4554140" y="4933652"/>
                  <a:ext cx="1098352" cy="0"/>
                </a:xfrm>
                <a:custGeom>
                  <a:avLst/>
                  <a:gdLst/>
                  <a:ahLst/>
                  <a:cxnLst/>
                  <a:rect l="l" t="t" r="r" b="b"/>
                  <a:pathLst>
                    <a:path w="1562100">
                      <a:moveTo>
                        <a:pt x="0" y="0"/>
                      </a:moveTo>
                      <a:lnTo>
                        <a:pt x="1562099" y="0"/>
                      </a:lnTo>
                    </a:path>
                  </a:pathLst>
                </a:custGeom>
                <a:ln w="12700">
                  <a:solidFill>
                    <a:srgbClr val="B8B8B8"/>
                  </a:solidFill>
                </a:ln>
              </p:spPr>
              <p:txBody>
                <a:bodyPr wrap="square" lIns="0" tIns="0" rIns="0" bIns="0" rtlCol="0"/>
                <a:lstStyle/>
                <a:p>
                  <a:endParaRPr/>
                </a:p>
              </p:txBody>
            </p:sp>
            <p:sp>
              <p:nvSpPr>
                <p:cNvPr id="13" name="object 13"/>
                <p:cNvSpPr/>
                <p:nvPr/>
              </p:nvSpPr>
              <p:spPr>
                <a:xfrm>
                  <a:off x="2455664" y="4933652"/>
                  <a:ext cx="1259086" cy="0"/>
                </a:xfrm>
                <a:custGeom>
                  <a:avLst/>
                  <a:gdLst/>
                  <a:ahLst/>
                  <a:cxnLst/>
                  <a:rect l="l" t="t" r="r" b="b"/>
                  <a:pathLst>
                    <a:path w="1790700">
                      <a:moveTo>
                        <a:pt x="0" y="0"/>
                      </a:moveTo>
                      <a:lnTo>
                        <a:pt x="1790700" y="0"/>
                      </a:lnTo>
                    </a:path>
                  </a:pathLst>
                </a:custGeom>
                <a:ln w="12700">
                  <a:solidFill>
                    <a:srgbClr val="B8B8B8"/>
                  </a:solidFill>
                </a:ln>
              </p:spPr>
              <p:txBody>
                <a:bodyPr wrap="square" lIns="0" tIns="0" rIns="0" bIns="0" rtlCol="0"/>
                <a:lstStyle/>
                <a:p>
                  <a:endParaRPr/>
                </a:p>
              </p:txBody>
            </p:sp>
            <p:sp>
              <p:nvSpPr>
                <p:cNvPr id="14" name="object 14"/>
                <p:cNvSpPr/>
                <p:nvPr/>
              </p:nvSpPr>
              <p:spPr>
                <a:xfrm>
                  <a:off x="1437680" y="4933652"/>
                  <a:ext cx="169664" cy="0"/>
                </a:xfrm>
                <a:custGeom>
                  <a:avLst/>
                  <a:gdLst/>
                  <a:ahLst/>
                  <a:cxnLst/>
                  <a:rect l="l" t="t" r="r" b="b"/>
                  <a:pathLst>
                    <a:path w="241300">
                      <a:moveTo>
                        <a:pt x="0" y="0"/>
                      </a:moveTo>
                      <a:lnTo>
                        <a:pt x="241300" y="0"/>
                      </a:lnTo>
                    </a:path>
                  </a:pathLst>
                </a:custGeom>
                <a:ln w="12700">
                  <a:solidFill>
                    <a:srgbClr val="B8B8B8"/>
                  </a:solidFill>
                </a:ln>
              </p:spPr>
              <p:txBody>
                <a:bodyPr wrap="square" lIns="0" tIns="0" rIns="0" bIns="0" rtlCol="0"/>
                <a:lstStyle/>
                <a:p>
                  <a:endParaRPr/>
                </a:p>
              </p:txBody>
            </p:sp>
            <p:sp>
              <p:nvSpPr>
                <p:cNvPr id="15" name="object 15"/>
                <p:cNvSpPr/>
                <p:nvPr/>
              </p:nvSpPr>
              <p:spPr>
                <a:xfrm>
                  <a:off x="4554140" y="4576465"/>
                  <a:ext cx="1098352" cy="0"/>
                </a:xfrm>
                <a:custGeom>
                  <a:avLst/>
                  <a:gdLst/>
                  <a:ahLst/>
                  <a:cxnLst/>
                  <a:rect l="l" t="t" r="r" b="b"/>
                  <a:pathLst>
                    <a:path w="1562100">
                      <a:moveTo>
                        <a:pt x="0" y="0"/>
                      </a:moveTo>
                      <a:lnTo>
                        <a:pt x="1562099" y="0"/>
                      </a:lnTo>
                    </a:path>
                  </a:pathLst>
                </a:custGeom>
                <a:ln w="12700">
                  <a:solidFill>
                    <a:srgbClr val="B8B8B8"/>
                  </a:solidFill>
                </a:ln>
              </p:spPr>
              <p:txBody>
                <a:bodyPr wrap="square" lIns="0" tIns="0" rIns="0" bIns="0" rtlCol="0"/>
                <a:lstStyle/>
                <a:p>
                  <a:endParaRPr/>
                </a:p>
              </p:txBody>
            </p:sp>
            <p:sp>
              <p:nvSpPr>
                <p:cNvPr id="16" name="object 16"/>
                <p:cNvSpPr/>
                <p:nvPr/>
              </p:nvSpPr>
              <p:spPr>
                <a:xfrm>
                  <a:off x="2455664" y="4576465"/>
                  <a:ext cx="1259086" cy="0"/>
                </a:xfrm>
                <a:custGeom>
                  <a:avLst/>
                  <a:gdLst/>
                  <a:ahLst/>
                  <a:cxnLst/>
                  <a:rect l="l" t="t" r="r" b="b"/>
                  <a:pathLst>
                    <a:path w="1790700">
                      <a:moveTo>
                        <a:pt x="0" y="0"/>
                      </a:moveTo>
                      <a:lnTo>
                        <a:pt x="1790700" y="0"/>
                      </a:lnTo>
                    </a:path>
                  </a:pathLst>
                </a:custGeom>
                <a:ln w="12700">
                  <a:solidFill>
                    <a:srgbClr val="B8B8B8"/>
                  </a:solidFill>
                </a:ln>
              </p:spPr>
              <p:txBody>
                <a:bodyPr wrap="square" lIns="0" tIns="0" rIns="0" bIns="0" rtlCol="0"/>
                <a:lstStyle/>
                <a:p>
                  <a:endParaRPr/>
                </a:p>
              </p:txBody>
            </p:sp>
            <p:sp>
              <p:nvSpPr>
                <p:cNvPr id="17" name="object 17"/>
                <p:cNvSpPr/>
                <p:nvPr/>
              </p:nvSpPr>
              <p:spPr>
                <a:xfrm>
                  <a:off x="1437680" y="4576465"/>
                  <a:ext cx="169664" cy="0"/>
                </a:xfrm>
                <a:custGeom>
                  <a:avLst/>
                  <a:gdLst/>
                  <a:ahLst/>
                  <a:cxnLst/>
                  <a:rect l="l" t="t" r="r" b="b"/>
                  <a:pathLst>
                    <a:path w="241300">
                      <a:moveTo>
                        <a:pt x="0" y="0"/>
                      </a:moveTo>
                      <a:lnTo>
                        <a:pt x="241300" y="0"/>
                      </a:lnTo>
                    </a:path>
                  </a:pathLst>
                </a:custGeom>
                <a:ln w="12700">
                  <a:solidFill>
                    <a:srgbClr val="B8B8B8"/>
                  </a:solidFill>
                </a:ln>
              </p:spPr>
              <p:txBody>
                <a:bodyPr wrap="square" lIns="0" tIns="0" rIns="0" bIns="0" rtlCol="0"/>
                <a:lstStyle/>
                <a:p>
                  <a:endParaRPr/>
                </a:p>
              </p:txBody>
            </p:sp>
            <p:sp>
              <p:nvSpPr>
                <p:cNvPr id="18" name="object 18"/>
                <p:cNvSpPr/>
                <p:nvPr/>
              </p:nvSpPr>
              <p:spPr>
                <a:xfrm>
                  <a:off x="4554140" y="4219277"/>
                  <a:ext cx="1098352" cy="0"/>
                </a:xfrm>
                <a:custGeom>
                  <a:avLst/>
                  <a:gdLst/>
                  <a:ahLst/>
                  <a:cxnLst/>
                  <a:rect l="l" t="t" r="r" b="b"/>
                  <a:pathLst>
                    <a:path w="1562100">
                      <a:moveTo>
                        <a:pt x="0" y="0"/>
                      </a:moveTo>
                      <a:lnTo>
                        <a:pt x="1562099" y="0"/>
                      </a:lnTo>
                    </a:path>
                  </a:pathLst>
                </a:custGeom>
                <a:ln w="12700">
                  <a:solidFill>
                    <a:srgbClr val="B8B8B8"/>
                  </a:solidFill>
                </a:ln>
              </p:spPr>
              <p:txBody>
                <a:bodyPr wrap="square" lIns="0" tIns="0" rIns="0" bIns="0" rtlCol="0"/>
                <a:lstStyle/>
                <a:p>
                  <a:endParaRPr/>
                </a:p>
              </p:txBody>
            </p:sp>
            <p:sp>
              <p:nvSpPr>
                <p:cNvPr id="19" name="object 19"/>
                <p:cNvSpPr/>
                <p:nvPr/>
              </p:nvSpPr>
              <p:spPr>
                <a:xfrm>
                  <a:off x="2455664" y="4219277"/>
                  <a:ext cx="1259086" cy="0"/>
                </a:xfrm>
                <a:custGeom>
                  <a:avLst/>
                  <a:gdLst/>
                  <a:ahLst/>
                  <a:cxnLst/>
                  <a:rect l="l" t="t" r="r" b="b"/>
                  <a:pathLst>
                    <a:path w="1790700">
                      <a:moveTo>
                        <a:pt x="0" y="0"/>
                      </a:moveTo>
                      <a:lnTo>
                        <a:pt x="1790700" y="0"/>
                      </a:lnTo>
                    </a:path>
                  </a:pathLst>
                </a:custGeom>
                <a:ln w="12700">
                  <a:solidFill>
                    <a:srgbClr val="B8B8B8"/>
                  </a:solidFill>
                </a:ln>
              </p:spPr>
              <p:txBody>
                <a:bodyPr wrap="square" lIns="0" tIns="0" rIns="0" bIns="0" rtlCol="0"/>
                <a:lstStyle/>
                <a:p>
                  <a:endParaRPr/>
                </a:p>
              </p:txBody>
            </p:sp>
            <p:sp>
              <p:nvSpPr>
                <p:cNvPr id="20" name="object 20"/>
                <p:cNvSpPr/>
                <p:nvPr/>
              </p:nvSpPr>
              <p:spPr>
                <a:xfrm>
                  <a:off x="1437680" y="4219277"/>
                  <a:ext cx="169664" cy="0"/>
                </a:xfrm>
                <a:custGeom>
                  <a:avLst/>
                  <a:gdLst/>
                  <a:ahLst/>
                  <a:cxnLst/>
                  <a:rect l="l" t="t" r="r" b="b"/>
                  <a:pathLst>
                    <a:path w="241300">
                      <a:moveTo>
                        <a:pt x="0" y="0"/>
                      </a:moveTo>
                      <a:lnTo>
                        <a:pt x="241300" y="0"/>
                      </a:lnTo>
                    </a:path>
                  </a:pathLst>
                </a:custGeom>
                <a:ln w="12700">
                  <a:solidFill>
                    <a:srgbClr val="B8B8B8"/>
                  </a:solidFill>
                </a:ln>
              </p:spPr>
              <p:txBody>
                <a:bodyPr wrap="square" lIns="0" tIns="0" rIns="0" bIns="0" rtlCol="0"/>
                <a:lstStyle/>
                <a:p>
                  <a:endParaRPr/>
                </a:p>
              </p:txBody>
            </p:sp>
            <p:sp>
              <p:nvSpPr>
                <p:cNvPr id="21" name="object 21"/>
                <p:cNvSpPr/>
                <p:nvPr/>
              </p:nvSpPr>
              <p:spPr>
                <a:xfrm>
                  <a:off x="4554140" y="3862090"/>
                  <a:ext cx="1098352" cy="0"/>
                </a:xfrm>
                <a:custGeom>
                  <a:avLst/>
                  <a:gdLst/>
                  <a:ahLst/>
                  <a:cxnLst/>
                  <a:rect l="l" t="t" r="r" b="b"/>
                  <a:pathLst>
                    <a:path w="1562100">
                      <a:moveTo>
                        <a:pt x="0" y="0"/>
                      </a:moveTo>
                      <a:lnTo>
                        <a:pt x="1562099" y="0"/>
                      </a:lnTo>
                    </a:path>
                  </a:pathLst>
                </a:custGeom>
                <a:ln w="12700">
                  <a:solidFill>
                    <a:srgbClr val="B8B8B8"/>
                  </a:solidFill>
                </a:ln>
              </p:spPr>
              <p:txBody>
                <a:bodyPr wrap="square" lIns="0" tIns="0" rIns="0" bIns="0" rtlCol="0"/>
                <a:lstStyle/>
                <a:p>
                  <a:endParaRPr/>
                </a:p>
              </p:txBody>
            </p:sp>
            <p:sp>
              <p:nvSpPr>
                <p:cNvPr id="22" name="object 22"/>
                <p:cNvSpPr/>
                <p:nvPr/>
              </p:nvSpPr>
              <p:spPr>
                <a:xfrm>
                  <a:off x="2455664" y="3862090"/>
                  <a:ext cx="1259086" cy="0"/>
                </a:xfrm>
                <a:custGeom>
                  <a:avLst/>
                  <a:gdLst/>
                  <a:ahLst/>
                  <a:cxnLst/>
                  <a:rect l="l" t="t" r="r" b="b"/>
                  <a:pathLst>
                    <a:path w="1790700">
                      <a:moveTo>
                        <a:pt x="0" y="0"/>
                      </a:moveTo>
                      <a:lnTo>
                        <a:pt x="1790700" y="0"/>
                      </a:lnTo>
                    </a:path>
                  </a:pathLst>
                </a:custGeom>
                <a:ln w="12700">
                  <a:solidFill>
                    <a:srgbClr val="B8B8B8"/>
                  </a:solidFill>
                </a:ln>
              </p:spPr>
              <p:txBody>
                <a:bodyPr wrap="square" lIns="0" tIns="0" rIns="0" bIns="0" rtlCol="0"/>
                <a:lstStyle/>
                <a:p>
                  <a:endParaRPr/>
                </a:p>
              </p:txBody>
            </p:sp>
            <p:sp>
              <p:nvSpPr>
                <p:cNvPr id="23" name="object 23"/>
                <p:cNvSpPr/>
                <p:nvPr/>
              </p:nvSpPr>
              <p:spPr>
                <a:xfrm>
                  <a:off x="1437680" y="3862090"/>
                  <a:ext cx="169664" cy="0"/>
                </a:xfrm>
                <a:custGeom>
                  <a:avLst/>
                  <a:gdLst/>
                  <a:ahLst/>
                  <a:cxnLst/>
                  <a:rect l="l" t="t" r="r" b="b"/>
                  <a:pathLst>
                    <a:path w="241300">
                      <a:moveTo>
                        <a:pt x="0" y="0"/>
                      </a:moveTo>
                      <a:lnTo>
                        <a:pt x="241300" y="0"/>
                      </a:lnTo>
                    </a:path>
                  </a:pathLst>
                </a:custGeom>
                <a:ln w="12700">
                  <a:solidFill>
                    <a:srgbClr val="B8B8B8"/>
                  </a:solidFill>
                </a:ln>
              </p:spPr>
              <p:txBody>
                <a:bodyPr wrap="square" lIns="0" tIns="0" rIns="0" bIns="0" rtlCol="0"/>
                <a:lstStyle/>
                <a:p>
                  <a:endParaRPr/>
                </a:p>
              </p:txBody>
            </p:sp>
            <p:sp>
              <p:nvSpPr>
                <p:cNvPr id="24" name="object 24"/>
                <p:cNvSpPr/>
                <p:nvPr/>
              </p:nvSpPr>
              <p:spPr>
                <a:xfrm>
                  <a:off x="4554140" y="3504902"/>
                  <a:ext cx="1098352" cy="0"/>
                </a:xfrm>
                <a:custGeom>
                  <a:avLst/>
                  <a:gdLst/>
                  <a:ahLst/>
                  <a:cxnLst/>
                  <a:rect l="l" t="t" r="r" b="b"/>
                  <a:pathLst>
                    <a:path w="1562100">
                      <a:moveTo>
                        <a:pt x="0" y="0"/>
                      </a:moveTo>
                      <a:lnTo>
                        <a:pt x="1562099" y="0"/>
                      </a:lnTo>
                    </a:path>
                  </a:pathLst>
                </a:custGeom>
                <a:ln w="12700">
                  <a:solidFill>
                    <a:srgbClr val="B8B8B8"/>
                  </a:solidFill>
                </a:ln>
              </p:spPr>
              <p:txBody>
                <a:bodyPr wrap="square" lIns="0" tIns="0" rIns="0" bIns="0" rtlCol="0"/>
                <a:lstStyle/>
                <a:p>
                  <a:endParaRPr/>
                </a:p>
              </p:txBody>
            </p:sp>
            <p:sp>
              <p:nvSpPr>
                <p:cNvPr id="25" name="object 25"/>
                <p:cNvSpPr/>
                <p:nvPr/>
              </p:nvSpPr>
              <p:spPr>
                <a:xfrm>
                  <a:off x="2455664" y="3504902"/>
                  <a:ext cx="1259086" cy="0"/>
                </a:xfrm>
                <a:custGeom>
                  <a:avLst/>
                  <a:gdLst/>
                  <a:ahLst/>
                  <a:cxnLst/>
                  <a:rect l="l" t="t" r="r" b="b"/>
                  <a:pathLst>
                    <a:path w="1790700">
                      <a:moveTo>
                        <a:pt x="0" y="0"/>
                      </a:moveTo>
                      <a:lnTo>
                        <a:pt x="1790700" y="0"/>
                      </a:lnTo>
                    </a:path>
                  </a:pathLst>
                </a:custGeom>
                <a:ln w="12700">
                  <a:solidFill>
                    <a:srgbClr val="B8B8B8"/>
                  </a:solidFill>
                </a:ln>
              </p:spPr>
              <p:txBody>
                <a:bodyPr wrap="square" lIns="0" tIns="0" rIns="0" bIns="0" rtlCol="0"/>
                <a:lstStyle/>
                <a:p>
                  <a:endParaRPr/>
                </a:p>
              </p:txBody>
            </p:sp>
            <p:sp>
              <p:nvSpPr>
                <p:cNvPr id="26" name="object 26"/>
                <p:cNvSpPr/>
                <p:nvPr/>
              </p:nvSpPr>
              <p:spPr>
                <a:xfrm>
                  <a:off x="1437680" y="3504902"/>
                  <a:ext cx="169664" cy="0"/>
                </a:xfrm>
                <a:custGeom>
                  <a:avLst/>
                  <a:gdLst/>
                  <a:ahLst/>
                  <a:cxnLst/>
                  <a:rect l="l" t="t" r="r" b="b"/>
                  <a:pathLst>
                    <a:path w="241300">
                      <a:moveTo>
                        <a:pt x="0" y="0"/>
                      </a:moveTo>
                      <a:lnTo>
                        <a:pt x="241300" y="0"/>
                      </a:lnTo>
                    </a:path>
                  </a:pathLst>
                </a:custGeom>
                <a:ln w="12700">
                  <a:solidFill>
                    <a:srgbClr val="B8B8B8"/>
                  </a:solidFill>
                </a:ln>
              </p:spPr>
              <p:txBody>
                <a:bodyPr wrap="square" lIns="0" tIns="0" rIns="0" bIns="0" rtlCol="0"/>
                <a:lstStyle/>
                <a:p>
                  <a:endParaRPr/>
                </a:p>
              </p:txBody>
            </p:sp>
            <p:sp>
              <p:nvSpPr>
                <p:cNvPr id="27" name="object 27"/>
                <p:cNvSpPr/>
                <p:nvPr/>
              </p:nvSpPr>
              <p:spPr>
                <a:xfrm>
                  <a:off x="4554140" y="3156645"/>
                  <a:ext cx="1098352" cy="0"/>
                </a:xfrm>
                <a:custGeom>
                  <a:avLst/>
                  <a:gdLst/>
                  <a:ahLst/>
                  <a:cxnLst/>
                  <a:rect l="l" t="t" r="r" b="b"/>
                  <a:pathLst>
                    <a:path w="1562100">
                      <a:moveTo>
                        <a:pt x="0" y="0"/>
                      </a:moveTo>
                      <a:lnTo>
                        <a:pt x="1562099" y="0"/>
                      </a:lnTo>
                    </a:path>
                  </a:pathLst>
                </a:custGeom>
                <a:ln w="12700">
                  <a:solidFill>
                    <a:srgbClr val="B8B8B8"/>
                  </a:solidFill>
                </a:ln>
              </p:spPr>
              <p:txBody>
                <a:bodyPr wrap="square" lIns="0" tIns="0" rIns="0" bIns="0" rtlCol="0"/>
                <a:lstStyle/>
                <a:p>
                  <a:endParaRPr/>
                </a:p>
              </p:txBody>
            </p:sp>
            <p:sp>
              <p:nvSpPr>
                <p:cNvPr id="28" name="object 28"/>
                <p:cNvSpPr/>
                <p:nvPr/>
              </p:nvSpPr>
              <p:spPr>
                <a:xfrm>
                  <a:off x="2455664" y="3156645"/>
                  <a:ext cx="1259086" cy="0"/>
                </a:xfrm>
                <a:custGeom>
                  <a:avLst/>
                  <a:gdLst/>
                  <a:ahLst/>
                  <a:cxnLst/>
                  <a:rect l="l" t="t" r="r" b="b"/>
                  <a:pathLst>
                    <a:path w="1790700">
                      <a:moveTo>
                        <a:pt x="0" y="0"/>
                      </a:moveTo>
                      <a:lnTo>
                        <a:pt x="1790700" y="0"/>
                      </a:lnTo>
                    </a:path>
                  </a:pathLst>
                </a:custGeom>
                <a:ln w="12700">
                  <a:solidFill>
                    <a:srgbClr val="B8B8B8"/>
                  </a:solidFill>
                </a:ln>
              </p:spPr>
              <p:txBody>
                <a:bodyPr wrap="square" lIns="0" tIns="0" rIns="0" bIns="0" rtlCol="0"/>
                <a:lstStyle/>
                <a:p>
                  <a:endParaRPr/>
                </a:p>
              </p:txBody>
            </p:sp>
            <p:sp>
              <p:nvSpPr>
                <p:cNvPr id="29" name="object 29"/>
                <p:cNvSpPr/>
                <p:nvPr/>
              </p:nvSpPr>
              <p:spPr>
                <a:xfrm>
                  <a:off x="1437680" y="3156645"/>
                  <a:ext cx="169664" cy="0"/>
                </a:xfrm>
                <a:custGeom>
                  <a:avLst/>
                  <a:gdLst/>
                  <a:ahLst/>
                  <a:cxnLst/>
                  <a:rect l="l" t="t" r="r" b="b"/>
                  <a:pathLst>
                    <a:path w="241300">
                      <a:moveTo>
                        <a:pt x="0" y="0"/>
                      </a:moveTo>
                      <a:lnTo>
                        <a:pt x="241300" y="0"/>
                      </a:lnTo>
                    </a:path>
                  </a:pathLst>
                </a:custGeom>
                <a:ln w="12700">
                  <a:solidFill>
                    <a:srgbClr val="B8B8B8"/>
                  </a:solidFill>
                </a:ln>
              </p:spPr>
              <p:txBody>
                <a:bodyPr wrap="square" lIns="0" tIns="0" rIns="0" bIns="0" rtlCol="0"/>
                <a:lstStyle/>
                <a:p>
                  <a:endParaRPr/>
                </a:p>
              </p:txBody>
            </p:sp>
            <p:sp>
              <p:nvSpPr>
                <p:cNvPr id="30" name="object 30"/>
                <p:cNvSpPr/>
                <p:nvPr/>
              </p:nvSpPr>
              <p:spPr>
                <a:xfrm>
                  <a:off x="1437679" y="2799457"/>
                  <a:ext cx="4214813" cy="0"/>
                </a:xfrm>
                <a:custGeom>
                  <a:avLst/>
                  <a:gdLst/>
                  <a:ahLst/>
                  <a:cxnLst/>
                  <a:rect l="l" t="t" r="r" b="b"/>
                  <a:pathLst>
                    <a:path w="5994400">
                      <a:moveTo>
                        <a:pt x="0" y="0"/>
                      </a:moveTo>
                      <a:lnTo>
                        <a:pt x="5994399" y="0"/>
                      </a:lnTo>
                    </a:path>
                  </a:pathLst>
                </a:custGeom>
                <a:ln w="12700">
                  <a:solidFill>
                    <a:srgbClr val="B8B8B8"/>
                  </a:solidFill>
                </a:ln>
              </p:spPr>
              <p:txBody>
                <a:bodyPr wrap="square" lIns="0" tIns="0" rIns="0" bIns="0" rtlCol="0"/>
                <a:lstStyle/>
                <a:p>
                  <a:endParaRPr/>
                </a:p>
              </p:txBody>
            </p:sp>
            <p:sp>
              <p:nvSpPr>
                <p:cNvPr id="31" name="object 31"/>
                <p:cNvSpPr/>
                <p:nvPr/>
              </p:nvSpPr>
              <p:spPr>
                <a:xfrm>
                  <a:off x="1437679" y="2442270"/>
                  <a:ext cx="4214813" cy="0"/>
                </a:xfrm>
                <a:custGeom>
                  <a:avLst/>
                  <a:gdLst/>
                  <a:ahLst/>
                  <a:cxnLst/>
                  <a:rect l="l" t="t" r="r" b="b"/>
                  <a:pathLst>
                    <a:path w="5994400">
                      <a:moveTo>
                        <a:pt x="0" y="0"/>
                      </a:moveTo>
                      <a:lnTo>
                        <a:pt x="5994399" y="0"/>
                      </a:lnTo>
                    </a:path>
                  </a:pathLst>
                </a:custGeom>
                <a:ln w="12700">
                  <a:solidFill>
                    <a:srgbClr val="B8B8B8"/>
                  </a:solidFill>
                </a:ln>
              </p:spPr>
              <p:txBody>
                <a:bodyPr wrap="square" lIns="0" tIns="0" rIns="0" bIns="0" rtlCol="0"/>
                <a:lstStyle/>
                <a:p>
                  <a:endParaRPr/>
                </a:p>
              </p:txBody>
            </p:sp>
            <p:sp>
              <p:nvSpPr>
                <p:cNvPr id="40" name="object 40"/>
                <p:cNvSpPr/>
                <p:nvPr/>
              </p:nvSpPr>
              <p:spPr>
                <a:xfrm>
                  <a:off x="1539998" y="2114204"/>
                  <a:ext cx="733056" cy="893034"/>
                </a:xfrm>
                <a:prstGeom prst="rect">
                  <a:avLst/>
                </a:prstGeom>
                <a:blipFill>
                  <a:blip r:embed="rId2" cstate="print"/>
                  <a:stretch>
                    <a:fillRect/>
                  </a:stretch>
                </a:blipFill>
              </p:spPr>
              <p:txBody>
                <a:bodyPr wrap="square" lIns="0" tIns="0" rIns="0" bIns="0" rtlCol="0"/>
                <a:lstStyle/>
                <a:p>
                  <a:endParaRPr/>
                </a:p>
              </p:txBody>
            </p:sp>
            <p:sp>
              <p:nvSpPr>
                <p:cNvPr id="41" name="object 41"/>
                <p:cNvSpPr/>
                <p:nvPr/>
              </p:nvSpPr>
              <p:spPr>
                <a:xfrm>
                  <a:off x="3744126" y="2215706"/>
                  <a:ext cx="733056" cy="893034"/>
                </a:xfrm>
                <a:prstGeom prst="rect">
                  <a:avLst/>
                </a:prstGeom>
                <a:blipFill>
                  <a:blip r:embed="rId2" cstate="print"/>
                  <a:stretch>
                    <a:fillRect/>
                  </a:stretch>
                </a:blipFill>
              </p:spPr>
              <p:txBody>
                <a:bodyPr wrap="square" lIns="0" tIns="0" rIns="0" bIns="0" rtlCol="0"/>
                <a:lstStyle/>
                <a:p>
                  <a:endParaRPr/>
                </a:p>
              </p:txBody>
            </p:sp>
            <p:sp>
              <p:nvSpPr>
                <p:cNvPr id="42" name="object 42"/>
                <p:cNvSpPr/>
                <p:nvPr/>
              </p:nvSpPr>
              <p:spPr>
                <a:xfrm>
                  <a:off x="4643438" y="4453660"/>
                  <a:ext cx="732869" cy="783238"/>
                </a:xfrm>
                <a:prstGeom prst="rect">
                  <a:avLst/>
                </a:prstGeom>
                <a:blipFill>
                  <a:blip r:embed="rId3" cstate="print"/>
                  <a:stretch>
                    <a:fillRect/>
                  </a:stretch>
                </a:blipFill>
              </p:spPr>
              <p:txBody>
                <a:bodyPr wrap="square" lIns="0" tIns="0" rIns="0" bIns="0" rtlCol="0"/>
                <a:lstStyle/>
                <a:p>
                  <a:endParaRPr/>
                </a:p>
              </p:txBody>
            </p:sp>
            <p:sp>
              <p:nvSpPr>
                <p:cNvPr id="43" name="object 43"/>
                <p:cNvSpPr/>
                <p:nvPr/>
              </p:nvSpPr>
              <p:spPr>
                <a:xfrm>
                  <a:off x="2604006" y="4695409"/>
                  <a:ext cx="732869" cy="783238"/>
                </a:xfrm>
                <a:prstGeom prst="rect">
                  <a:avLst/>
                </a:prstGeom>
                <a:blipFill>
                  <a:blip r:embed="rId3" cstate="print"/>
                  <a:stretch>
                    <a:fillRect/>
                  </a:stretch>
                </a:blipFill>
              </p:spPr>
              <p:txBody>
                <a:bodyPr wrap="square" lIns="0" tIns="0" rIns="0" bIns="0" rtlCol="0"/>
                <a:lstStyle/>
                <a:p>
                  <a:endParaRPr/>
                </a:p>
              </p:txBody>
            </p:sp>
          </p:grpSp>
        </p:grpSp>
      </p:grpSp>
      <p:sp>
        <p:nvSpPr>
          <p:cNvPr id="48" name="object 3"/>
          <p:cNvSpPr txBox="1">
            <a:spLocks/>
          </p:cNvSpPr>
          <p:nvPr/>
        </p:nvSpPr>
        <p:spPr>
          <a:xfrm>
            <a:off x="417479" y="374046"/>
            <a:ext cx="5727152" cy="1305992"/>
          </a:xfrm>
          <a:prstGeom prst="rect">
            <a:avLst/>
          </a:prstGeom>
          <a:ln w="25400">
            <a:solidFill>
              <a:srgbClr val="000000"/>
            </a:solidFill>
          </a:ln>
        </p:spPr>
        <p:txBody>
          <a:bodyPr vert="horz" wrap="square" lIns="0" tIns="177248"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875971">
              <a:spcBef>
                <a:spcPts val="1396"/>
              </a:spcBef>
            </a:pPr>
            <a:r>
              <a:rPr lang="en-US" sz="3600" spc="-70" dirty="0">
                <a:solidFill>
                  <a:srgbClr val="FF0000"/>
                </a:solidFill>
                <a:latin typeface="Gill Sans MT"/>
                <a:cs typeface="Gill Sans MT"/>
              </a:rPr>
              <a:t>RESULTS FROM FIELD EXPERIMENT</a:t>
            </a:r>
            <a:endParaRPr lang="en-US" sz="3600" dirty="0">
              <a:solidFill>
                <a:srgbClr val="FF0000"/>
              </a:solidFill>
              <a:latin typeface="Gill Sans MT"/>
              <a:cs typeface="Gill Sans MT"/>
            </a:endParaRPr>
          </a:p>
        </p:txBody>
      </p:sp>
      <p:sp>
        <p:nvSpPr>
          <p:cNvPr id="51" name="object 3"/>
          <p:cNvSpPr txBox="1"/>
          <p:nvPr/>
        </p:nvSpPr>
        <p:spPr>
          <a:xfrm>
            <a:off x="5887174" y="4485551"/>
            <a:ext cx="3037988" cy="1524115"/>
          </a:xfrm>
          <a:prstGeom prst="rect">
            <a:avLst/>
          </a:prstGeom>
          <a:ln w="25400">
            <a:solidFill>
              <a:srgbClr val="000000"/>
            </a:solidFill>
          </a:ln>
        </p:spPr>
        <p:txBody>
          <a:bodyPr vert="horz" wrap="square" lIns="0" tIns="14733" rIns="0" bIns="0" rtlCol="0">
            <a:spAutoFit/>
          </a:bodyPr>
          <a:lstStyle/>
          <a:p>
            <a:pPr marL="202250" algn="ctr">
              <a:spcBef>
                <a:spcPts val="116"/>
              </a:spcBef>
            </a:pPr>
            <a:r>
              <a:rPr spc="-109" dirty="0">
                <a:latin typeface="Arial"/>
                <a:cs typeface="Arial"/>
              </a:rPr>
              <a:t>IV: </a:t>
            </a:r>
            <a:r>
              <a:rPr spc="-112" dirty="0">
                <a:latin typeface="Arial"/>
                <a:cs typeface="Arial"/>
              </a:rPr>
              <a:t>Positive</a:t>
            </a:r>
            <a:r>
              <a:rPr lang="en-US" spc="-112" dirty="0">
                <a:latin typeface="Arial"/>
                <a:cs typeface="Arial"/>
              </a:rPr>
              <a:t> vs.</a:t>
            </a:r>
            <a:r>
              <a:rPr spc="-112" dirty="0">
                <a:latin typeface="Arial"/>
                <a:cs typeface="Arial"/>
              </a:rPr>
              <a:t> </a:t>
            </a:r>
            <a:r>
              <a:rPr spc="-105" dirty="0">
                <a:latin typeface="Arial"/>
                <a:cs typeface="Arial"/>
              </a:rPr>
              <a:t>Negative</a:t>
            </a:r>
            <a:r>
              <a:rPr lang="en-US" spc="-105" dirty="0">
                <a:latin typeface="Arial"/>
                <a:cs typeface="Arial"/>
              </a:rPr>
              <a:t> </a:t>
            </a:r>
            <a:r>
              <a:rPr spc="-443" dirty="0">
                <a:latin typeface="Arial"/>
                <a:cs typeface="Arial"/>
              </a:rPr>
              <a:t> </a:t>
            </a:r>
            <a:r>
              <a:rPr spc="-53" dirty="0">
                <a:latin typeface="Arial"/>
                <a:cs typeface="Arial"/>
              </a:rPr>
              <a:t>Ad</a:t>
            </a:r>
            <a:r>
              <a:rPr lang="en-US" spc="-53" dirty="0">
                <a:latin typeface="Arial"/>
                <a:cs typeface="Arial"/>
              </a:rPr>
              <a:t>s</a:t>
            </a:r>
            <a:endParaRPr lang="en-US" dirty="0">
              <a:latin typeface="Arial"/>
              <a:cs typeface="Arial"/>
            </a:endParaRPr>
          </a:p>
          <a:p>
            <a:pPr marL="202250" algn="ctr">
              <a:spcBef>
                <a:spcPts val="116"/>
              </a:spcBef>
            </a:pPr>
            <a:endParaRPr dirty="0">
              <a:latin typeface="Arial"/>
              <a:cs typeface="Arial"/>
            </a:endParaRPr>
          </a:p>
          <a:p>
            <a:pPr marL="202250" marR="561657" algn="ctr">
              <a:lnSpc>
                <a:spcPts val="2461"/>
              </a:lnSpc>
            </a:pPr>
            <a:r>
              <a:rPr spc="-105" dirty="0">
                <a:latin typeface="Arial"/>
                <a:cs typeface="Arial"/>
              </a:rPr>
              <a:t>DV: </a:t>
            </a:r>
            <a:r>
              <a:rPr spc="-120" dirty="0">
                <a:latin typeface="Arial"/>
                <a:cs typeface="Arial"/>
              </a:rPr>
              <a:t>Impressions </a:t>
            </a:r>
            <a:r>
              <a:rPr spc="-42" dirty="0">
                <a:latin typeface="Arial"/>
                <a:cs typeface="Arial"/>
              </a:rPr>
              <a:t>(who </a:t>
            </a:r>
            <a:r>
              <a:rPr spc="-183" dirty="0">
                <a:latin typeface="Arial"/>
                <a:cs typeface="Arial"/>
              </a:rPr>
              <a:t>was </a:t>
            </a:r>
            <a:r>
              <a:rPr spc="-80" dirty="0">
                <a:latin typeface="Arial"/>
                <a:cs typeface="Arial"/>
              </a:rPr>
              <a:t>targeted  </a:t>
            </a:r>
            <a:r>
              <a:rPr spc="53" dirty="0">
                <a:latin typeface="Arial"/>
                <a:cs typeface="Arial"/>
              </a:rPr>
              <a:t>to </a:t>
            </a:r>
            <a:r>
              <a:rPr spc="-197" dirty="0">
                <a:latin typeface="Arial"/>
                <a:cs typeface="Arial"/>
              </a:rPr>
              <a:t>see </a:t>
            </a:r>
            <a:r>
              <a:rPr spc="-60" dirty="0">
                <a:latin typeface="Arial"/>
                <a:cs typeface="Arial"/>
              </a:rPr>
              <a:t>the</a:t>
            </a:r>
            <a:r>
              <a:rPr spc="-278" dirty="0">
                <a:latin typeface="Arial"/>
                <a:cs typeface="Arial"/>
              </a:rPr>
              <a:t> </a:t>
            </a:r>
            <a:r>
              <a:rPr spc="-88" dirty="0">
                <a:latin typeface="Arial"/>
                <a:cs typeface="Arial"/>
              </a:rPr>
              <a:t>advertisement)</a:t>
            </a:r>
            <a:endParaRPr dirty="0">
              <a:latin typeface="Arial"/>
              <a:cs typeface="Arial"/>
            </a:endParaRPr>
          </a:p>
        </p:txBody>
      </p:sp>
      <p:pic>
        <p:nvPicPr>
          <p:cNvPr id="52" name="image10.png"/>
          <p:cNvPicPr/>
          <p:nvPr/>
        </p:nvPicPr>
        <p:blipFill>
          <a:blip r:embed="rId4"/>
          <a:srcRect/>
          <a:stretch>
            <a:fillRect/>
          </a:stretch>
        </p:blipFill>
        <p:spPr>
          <a:xfrm>
            <a:off x="6330910" y="641780"/>
            <a:ext cx="2010683" cy="2365458"/>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pic>
        <p:nvPicPr>
          <p:cNvPr id="53" name="image13.png"/>
          <p:cNvPicPr/>
          <p:nvPr/>
        </p:nvPicPr>
        <p:blipFill rotWithShape="1">
          <a:blip r:embed="rId5"/>
          <a:srcRect l="4178" r="3305" b="15852"/>
          <a:stretch/>
        </p:blipFill>
        <p:spPr bwMode="auto">
          <a:xfrm>
            <a:off x="6752128" y="1785574"/>
            <a:ext cx="2173034" cy="2281603"/>
          </a:xfrm>
          <a:prstGeom prst="rect">
            <a:avLst/>
          </a:prstGeom>
          <a:ln w="3175" cmpd="sng">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700494252"/>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40508" y="238230"/>
            <a:ext cx="8301484" cy="1514830"/>
          </a:xfrm>
          <a:prstGeom prst="rect">
            <a:avLst/>
          </a:prstGeom>
          <a:ln w="25400">
            <a:solidFill>
              <a:srgbClr val="B51700"/>
            </a:solidFill>
          </a:ln>
        </p:spPr>
        <p:txBody>
          <a:bodyPr vert="horz" wrap="square" lIns="0" tIns="99116" rIns="0" bIns="0" rtlCol="0">
            <a:spAutoFit/>
          </a:bodyPr>
          <a:lstStyle/>
          <a:p>
            <a:pPr marL="337529">
              <a:lnSpc>
                <a:spcPct val="110000"/>
              </a:lnSpc>
              <a:spcBef>
                <a:spcPts val="780"/>
              </a:spcBef>
            </a:pPr>
            <a:br>
              <a:rPr lang="en-US" sz="2800" spc="-70" dirty="0">
                <a:latin typeface="Gill Sans MT"/>
                <a:cs typeface="Gill Sans MT"/>
              </a:rPr>
            </a:br>
            <a:r>
              <a:rPr sz="2800" spc="-70" dirty="0">
                <a:latin typeface="Gill Sans MT"/>
                <a:cs typeface="Gill Sans MT"/>
              </a:rPr>
              <a:t>CONTRIBUTIONS </a:t>
            </a:r>
            <a:r>
              <a:rPr sz="2800" spc="77" dirty="0">
                <a:latin typeface="Gill Sans MT"/>
                <a:cs typeface="Gill Sans MT"/>
              </a:rPr>
              <a:t>AND </a:t>
            </a:r>
            <a:r>
              <a:rPr sz="2800" spc="-102" dirty="0">
                <a:latin typeface="Gill Sans MT"/>
                <a:cs typeface="Gill Sans MT"/>
              </a:rPr>
              <a:t>ETHICAL</a:t>
            </a:r>
            <a:r>
              <a:rPr sz="2800" spc="-309" dirty="0">
                <a:latin typeface="Gill Sans MT"/>
                <a:cs typeface="Gill Sans MT"/>
              </a:rPr>
              <a:t> </a:t>
            </a:r>
            <a:r>
              <a:rPr sz="2800" spc="-134" dirty="0">
                <a:latin typeface="Gill Sans MT"/>
                <a:cs typeface="Gill Sans MT"/>
              </a:rPr>
              <a:t>IMPLICATIONS</a:t>
            </a:r>
            <a:br>
              <a:rPr lang="en-US" sz="2800" spc="-134" dirty="0">
                <a:latin typeface="Gill Sans MT"/>
                <a:cs typeface="Gill Sans MT"/>
              </a:rPr>
            </a:br>
            <a:endParaRPr sz="2800" dirty="0">
              <a:latin typeface="Gill Sans MT"/>
              <a:cs typeface="Gill Sans MT"/>
            </a:endParaRPr>
          </a:p>
        </p:txBody>
      </p:sp>
      <p:sp>
        <p:nvSpPr>
          <p:cNvPr id="6" name="object 6"/>
          <p:cNvSpPr/>
          <p:nvPr/>
        </p:nvSpPr>
        <p:spPr>
          <a:xfrm>
            <a:off x="305000" y="1892798"/>
            <a:ext cx="4286250" cy="310753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625578" y="2946797"/>
            <a:ext cx="4464844" cy="353615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79046820"/>
      </p:ext>
    </p:extLst>
  </p:cSld>
  <p:clrMapOvr>
    <a:masterClrMapping/>
  </p:clrMapOvr>
  <mc:AlternateContent xmlns:mc="http://schemas.openxmlformats.org/markup-compatibility/2006" xmlns:p14="http://schemas.microsoft.com/office/powerpoint/2010/main">
    <mc:Choice Requires="p14">
      <p:transition spd="slow" p14:dur="2000" advTm="30270"/>
    </mc:Choice>
    <mc:Fallback xmlns="">
      <p:transition xmlns:p14="http://schemas.microsoft.com/office/powerpoint/2010/main" spd="slow" advTm="3027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1640</TotalTime>
  <Words>880</Words>
  <Application>Microsoft Office PowerPoint</Application>
  <PresentationFormat>On-screen Show (4:3)</PresentationFormat>
  <Paragraphs>116</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GOOGLE’S PRODUCT RECCOMENDATION FOR BIRTHDAY GIFTS</vt:lpstr>
      <vt:lpstr>WHAT IS MARKETPLACE GENDER BIAS?   When psychographic traits are related to men versus women:  Positive traits = rational, loyal,  innovative, determined Negative traits = irrational, fickle,  lazy, unreliable </vt:lpstr>
      <vt:lpstr>RESEARCH QUESTIONS</vt:lpstr>
      <vt:lpstr> METHODOLOGY </vt:lpstr>
      <vt:lpstr>PowerPoint Presentation</vt:lpstr>
      <vt:lpstr>PowerPoint Presentation</vt:lpstr>
      <vt:lpstr>PowerPoint Presentation</vt:lpstr>
      <vt:lpstr> CONTRIBUTIONS AND ETHICAL IMPLICATIONS </vt:lpstr>
      <vt:lpstr>PowerPoint Presentation</vt:lpstr>
    </vt:vector>
  </TitlesOfParts>
  <Company>UOFU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Rathee</dc:creator>
  <cp:lastModifiedBy>Shelly Rathee</cp:lastModifiedBy>
  <cp:revision>38</cp:revision>
  <dcterms:created xsi:type="dcterms:W3CDTF">2023-04-08T16:08:12Z</dcterms:created>
  <dcterms:modified xsi:type="dcterms:W3CDTF">2023-04-12T13:18:43Z</dcterms:modified>
</cp:coreProperties>
</file>