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4" r:id="rId4"/>
    <p:sldId id="265" r:id="rId5"/>
    <p:sldId id="259" r:id="rId6"/>
    <p:sldId id="267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Sheet2!$A$1:$A$6</c:f>
              <c:strCache>
                <c:ptCount val="6"/>
                <c:pt idx="0">
                  <c:v>Romantic Partner</c:v>
                </c:pt>
                <c:pt idx="1">
                  <c:v>Family (e.g., parent, child, sibling etc.)</c:v>
                </c:pt>
                <c:pt idx="2">
                  <c:v>Friend</c:v>
                </c:pt>
                <c:pt idx="3">
                  <c:v>Roommate</c:v>
                </c:pt>
                <c:pt idx="4">
                  <c:v>Acquaintance</c:v>
                </c:pt>
                <c:pt idx="5">
                  <c:v>Everyone</c:v>
                </c:pt>
              </c:strCache>
            </c:strRef>
          </c:cat>
          <c:val>
            <c:numRef>
              <c:f>Sheet2!$B$1:$B$6</c:f>
              <c:numCache>
                <c:formatCode>0%</c:formatCode>
                <c:ptCount val="6"/>
                <c:pt idx="0">
                  <c:v>0.59259259259259256</c:v>
                </c:pt>
                <c:pt idx="1">
                  <c:v>0.21296296296296297</c:v>
                </c:pt>
                <c:pt idx="2">
                  <c:v>0.14814814814814814</c:v>
                </c:pt>
                <c:pt idx="3">
                  <c:v>2.7777777777777776E-2</c:v>
                </c:pt>
                <c:pt idx="4">
                  <c:v>9.2592592592592587E-3</c:v>
                </c:pt>
                <c:pt idx="5">
                  <c:v>9.2592592592592587E-3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F4-454D-9AB9-1C5EDD0AD4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0700264"/>
        <c:axId val="510700920"/>
      </c:barChart>
      <c:catAx>
        <c:axId val="51070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700920"/>
        <c:crosses val="autoZero"/>
        <c:auto val="1"/>
        <c:lblAlgn val="ctr"/>
        <c:lblOffset val="100"/>
        <c:noMultiLvlLbl val="0"/>
      </c:catAx>
      <c:valAx>
        <c:axId val="510700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700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66A4-ADAA-4F8A-B498-54EA31D6BA40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C7B-AC28-4393-BC92-A468217D794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64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Brick, Wight, &amp; Fitzsimons (2022), forthcoming in the </a:t>
            </a:r>
            <a:r>
              <a:rPr lang="en-US" i="1" dirty="0" smtClean="0"/>
              <a:t>Journal of Consumer Psychology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C7B-AC28-4393-BC92-A468217D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3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Brick, Wight, &amp; Fitzsimons (2022), forthcoming in the </a:t>
            </a:r>
            <a:r>
              <a:rPr lang="en-US" i="1" dirty="0" smtClean="0"/>
              <a:t>Journal of Consumer Psychology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C7B-AC28-4393-BC92-A468217D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44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C7B-AC28-4393-BC92-A468217D794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583797" y="6526931"/>
            <a:ext cx="46333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Brick, Wight, &amp; Fitzsimons (2022), forthcoming in the </a:t>
            </a: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Journal of Consumer Psychology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431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Brick, Wight, &amp; Fitzsimons (2022), forthcoming in the </a:t>
            </a:r>
            <a:r>
              <a:rPr lang="en-US" i="1" dirty="0" smtClean="0"/>
              <a:t>Journal of Consumer Psychology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C7B-AC28-4393-BC92-A468217D794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38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Brick, Wight, &amp; Fitzsimons (2022), forthcoming in the </a:t>
            </a:r>
            <a:r>
              <a:rPr lang="en-US" i="1" dirty="0" smtClean="0"/>
              <a:t>Journal of Consumer Psychology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C7B-AC28-4393-BC92-A468217D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61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Brick, Wight, &amp; Fitzsimons (2022), forthcoming in the </a:t>
            </a:r>
            <a:r>
              <a:rPr lang="en-US" i="1" dirty="0" smtClean="0"/>
              <a:t>Journal of Consumer Psychology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C7B-AC28-4393-BC92-A468217D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4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Brick, Wight, &amp; Fitzsimons (2022), forthcoming in the </a:t>
            </a:r>
            <a:r>
              <a:rPr lang="en-US" i="1" dirty="0" smtClean="0"/>
              <a:t>Journal of Consumer Psychology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C7B-AC28-4393-BC92-A468217D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31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Brick, Wight, &amp; Fitzsimons (2022), forthcoming in the </a:t>
            </a:r>
            <a:r>
              <a:rPr lang="en-US" i="1" dirty="0" smtClean="0"/>
              <a:t>Journal of Consumer Psychology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C7B-AC28-4393-BC92-A468217D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22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Brick, Wight, &amp; Fitzsimons (2022), forthcoming in the </a:t>
            </a:r>
            <a:r>
              <a:rPr lang="en-US" i="1" dirty="0" smtClean="0"/>
              <a:t>Journal of Consumer Psychology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C47C7B-AC28-4393-BC92-A468217D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9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Brick, Wight, &amp; Fitzsimons (2022), forthcoming in the </a:t>
            </a:r>
            <a:r>
              <a:rPr lang="en-US" i="1" dirty="0" smtClean="0"/>
              <a:t>Journal of Consumer Psychology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C7B-AC28-4393-BC92-A468217D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Brick, Wight, &amp; Fitzsimons (2022), forthcoming in the </a:t>
            </a:r>
            <a:r>
              <a:rPr lang="en-US" i="1" dirty="0" smtClean="0"/>
              <a:t>Journal of Consumer Psychology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3C47C7B-AC28-4393-BC92-A468217D794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84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kgullo@iu.edu" TargetMode="External"/><Relationship Id="rId2" Type="http://schemas.openxmlformats.org/officeDocument/2006/relationships/hyperlink" Target="mailto:danielle.brick@uconn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gavan@duke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Secret consumer behaviors in close relationships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25112"/>
            <a:ext cx="9144000" cy="1188720"/>
          </a:xfrm>
        </p:spPr>
        <p:txBody>
          <a:bodyPr>
            <a:normAutofit/>
          </a:bodyPr>
          <a:lstStyle/>
          <a:p>
            <a:r>
              <a:rPr lang="en-US" dirty="0" smtClean="0"/>
              <a:t>Research by Danielle J. Brick, Kelley Gullo Wight, and Gavan J. Fitzsimons </a:t>
            </a:r>
          </a:p>
          <a:p>
            <a:r>
              <a:rPr lang="en-US" sz="1400" dirty="0" smtClean="0"/>
              <a:t>Published in the </a:t>
            </a:r>
            <a:r>
              <a:rPr lang="en-US" sz="1400" i="1" dirty="0" smtClean="0"/>
              <a:t>Journal of Consumer Psychology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185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 consumer behavior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Consumers don’t always tell others about their consumption. </a:t>
            </a:r>
          </a:p>
          <a:p>
            <a:r>
              <a:rPr lang="en-US" dirty="0" smtClean="0"/>
              <a:t>Sometimes they </a:t>
            </a:r>
            <a:r>
              <a:rPr lang="en-US" i="1" dirty="0" smtClean="0"/>
              <a:t>intentionally</a:t>
            </a:r>
            <a:r>
              <a:rPr lang="en-US" dirty="0" smtClean="0"/>
              <a:t> keep it a </a:t>
            </a:r>
            <a:r>
              <a:rPr lang="en-US" b="1" dirty="0" smtClean="0">
                <a:solidFill>
                  <a:schemeClr val="accent2"/>
                </a:solidFill>
              </a:rPr>
              <a:t>secret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FDE1D4-F48E-4144-B6A1-4B44E1B43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90" y="3294243"/>
            <a:ext cx="3679945" cy="2076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618" y="3308349"/>
            <a:ext cx="2377567" cy="20619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740" y="3012392"/>
            <a:ext cx="2393387" cy="265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1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accent2"/>
                </a:solidFill>
              </a:rPr>
              <a:t>What</a:t>
            </a:r>
            <a:r>
              <a:rPr lang="en-US" dirty="0" smtClean="0"/>
              <a:t> kind of consumer behaviors do people keep as secrets?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70619" cy="472667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Keeping consumption secrets is </a:t>
            </a:r>
            <a:r>
              <a:rPr lang="en-US" b="1" dirty="0" smtClean="0">
                <a:solidFill>
                  <a:schemeClr val="accent2"/>
                </a:solidFill>
              </a:rPr>
              <a:t>common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~90% of people reported a recent consumption secret</a:t>
            </a:r>
          </a:p>
          <a:p>
            <a:r>
              <a:rPr lang="en-US" dirty="0" smtClean="0"/>
              <a:t>People tend to keep </a:t>
            </a:r>
            <a:r>
              <a:rPr lang="en-US" b="1" dirty="0" smtClean="0">
                <a:solidFill>
                  <a:schemeClr val="accent2"/>
                </a:solidFill>
              </a:rPr>
              <a:t>ordinary, everyday consumption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as a secret</a:t>
            </a:r>
          </a:p>
          <a:p>
            <a:pPr lvl="1"/>
            <a:r>
              <a:rPr lang="en-US" dirty="0" smtClean="0"/>
              <a:t>Examples: fast food, Amazon purchases, video games, hiring maids, etc.</a:t>
            </a:r>
          </a:p>
          <a:p>
            <a:r>
              <a:rPr lang="en-US" dirty="0" smtClean="0"/>
              <a:t>They report that the consumption they keep secret is </a:t>
            </a:r>
            <a:r>
              <a:rPr lang="en-US" b="1" dirty="0" smtClean="0">
                <a:solidFill>
                  <a:schemeClr val="accent2"/>
                </a:solidFill>
              </a:rPr>
              <a:t>not a big deal </a:t>
            </a:r>
            <a:r>
              <a:rPr lang="en-US" dirty="0" smtClean="0"/>
              <a:t>and that people </a:t>
            </a:r>
            <a:r>
              <a:rPr lang="en-US" b="1" dirty="0" smtClean="0">
                <a:solidFill>
                  <a:schemeClr val="accent2"/>
                </a:solidFill>
              </a:rPr>
              <a:t>wouldn’t care </a:t>
            </a:r>
            <a:r>
              <a:rPr lang="en-US" dirty="0" smtClean="0"/>
              <a:t>about the consumption if the secret was found out</a:t>
            </a:r>
          </a:p>
          <a:p>
            <a:pPr lvl="1"/>
            <a:r>
              <a:rPr lang="en-US" dirty="0" smtClean="0"/>
              <a:t>In fact, they often report having done the consumption in front of or with others in the past</a:t>
            </a:r>
          </a:p>
          <a:p>
            <a:pPr lvl="1"/>
            <a:r>
              <a:rPr lang="en-US" dirty="0" smtClean="0"/>
              <a:t>It’s not </a:t>
            </a:r>
            <a:r>
              <a:rPr lang="en-US" i="1" dirty="0" smtClean="0"/>
              <a:t>always</a:t>
            </a:r>
            <a:r>
              <a:rPr lang="en-US" dirty="0" smtClean="0"/>
              <a:t> done in secret</a:t>
            </a:r>
          </a:p>
          <a:p>
            <a:pPr lvl="1"/>
            <a:endParaRPr lang="en-US" dirty="0"/>
          </a:p>
        </p:txBody>
      </p:sp>
      <p:pic>
        <p:nvPicPr>
          <p:cNvPr id="1028" name="Picture 4" descr="Amazon.com: Amazon Prime (One Year Membership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1" r="14073"/>
          <a:stretch/>
        </p:blipFill>
        <p:spPr bwMode="auto">
          <a:xfrm>
            <a:off x="6774486" y="3026996"/>
            <a:ext cx="2617917" cy="171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olly Maid Car - Molly Maid Lexington, HD Png Download , Transparent Png  Image - PNGite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42" l="2442" r="974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26" y="5221444"/>
            <a:ext cx="3661348" cy="140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best games for your smartphone | Engadg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882" y="4027535"/>
            <a:ext cx="2384789" cy="142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" y="1828180"/>
            <a:ext cx="10317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ACROSS TWO SURVEYS OF ~300 TOTAL PEOPLE, THE RESEARCHERS FIND THAT:</a:t>
            </a:r>
          </a:p>
        </p:txBody>
      </p:sp>
      <p:pic>
        <p:nvPicPr>
          <p:cNvPr id="1026" name="Picture 2" descr="Mcdonalds Fast Food Meal In Brown Paper Bag Stock Photo - Download Image  Now - iStock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035" y="1825625"/>
            <a:ext cx="2401824" cy="185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04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2"/>
                </a:solidFill>
              </a:rPr>
              <a:t>Who</a:t>
            </a:r>
            <a:r>
              <a:rPr lang="en-US" dirty="0" smtClean="0"/>
              <a:t> do people keep their consumption secrets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56232"/>
            <a:ext cx="4475690" cy="278069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People tend to keep their secret from a </a:t>
            </a:r>
            <a:r>
              <a:rPr lang="en-US" b="1" dirty="0" smtClean="0">
                <a:solidFill>
                  <a:schemeClr val="accent2"/>
                </a:solidFill>
              </a:rPr>
              <a:t>specific </a:t>
            </a:r>
            <a:r>
              <a:rPr lang="en-US" b="1" u="sng" dirty="0" smtClean="0">
                <a:solidFill>
                  <a:schemeClr val="accent2"/>
                </a:solidFill>
              </a:rPr>
              <a:t>close</a:t>
            </a:r>
            <a:r>
              <a:rPr lang="en-US" b="1" dirty="0" smtClean="0">
                <a:solidFill>
                  <a:schemeClr val="accent2"/>
                </a:solidFill>
              </a:rPr>
              <a:t> other</a:t>
            </a:r>
            <a:endParaRPr lang="en-US" dirty="0" smtClean="0"/>
          </a:p>
          <a:p>
            <a:pPr lvl="1"/>
            <a:r>
              <a:rPr lang="en-US" dirty="0" smtClean="0"/>
              <a:t>They tend to not keep their consumption secret from </a:t>
            </a:r>
            <a:r>
              <a:rPr lang="en-US" i="1" dirty="0"/>
              <a:t>everyone</a:t>
            </a:r>
            <a:r>
              <a:rPr lang="en-US" dirty="0"/>
              <a:t> in </a:t>
            </a:r>
            <a:r>
              <a:rPr lang="en-US" dirty="0" smtClean="0"/>
              <a:t>general</a:t>
            </a:r>
          </a:p>
          <a:p>
            <a:pPr lvl="1"/>
            <a:r>
              <a:rPr lang="en-US" dirty="0" smtClean="0"/>
              <a:t>And tend to not keep them from acquaintances</a:t>
            </a:r>
          </a:p>
          <a:p>
            <a:endParaRPr lang="en-US" dirty="0"/>
          </a:p>
          <a:p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9404854"/>
              </p:ext>
            </p:extLst>
          </p:nvPr>
        </p:nvGraphicFramePr>
        <p:xfrm>
          <a:off x="5939138" y="2197512"/>
          <a:ext cx="5285559" cy="2467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16,497 Senior Hispanic Couple Stock Photos, Pictures &amp; Royalty-Free Images 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0"/>
          <a:stretch/>
        </p:blipFill>
        <p:spPr bwMode="auto">
          <a:xfrm>
            <a:off x="328198" y="4926017"/>
            <a:ext cx="1418755" cy="135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ages.unsplash.com/photo-1634672373674-078a1f6134af?ixlib=rb-1.2.1&amp;ixid=MnwxMjA3fDB8MHxzZWFyY2h8NXx8ZmlzdCUyMGJ1bXAlMjBmcmllbmRzfGVufDB8fDB8fA%3D%3D&amp;w=1000&amp;q=8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6" r="7565"/>
          <a:stretch/>
        </p:blipFill>
        <p:spPr bwMode="auto">
          <a:xfrm>
            <a:off x="4402767" y="4924428"/>
            <a:ext cx="1487929" cy="136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n in blue and white stripe polo shirt carrying baby in orange and black carrie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" b="21964"/>
          <a:stretch/>
        </p:blipFill>
        <p:spPr bwMode="auto">
          <a:xfrm>
            <a:off x="9527876" y="4912875"/>
            <a:ext cx="1211297" cy="136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issing groom and bride during daytim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9" t="15112" r="24845"/>
          <a:stretch/>
        </p:blipFill>
        <p:spPr bwMode="auto">
          <a:xfrm>
            <a:off x="3039113" y="4924428"/>
            <a:ext cx="1227531" cy="137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hared Dorm Room Items to Coordinate | MYMOV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0" t="5672" r="6631"/>
          <a:stretch/>
        </p:blipFill>
        <p:spPr bwMode="auto">
          <a:xfrm>
            <a:off x="6026819" y="4924428"/>
            <a:ext cx="1609142" cy="135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n in gray sweater sitting beside woman in gray sweate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2" t="24720"/>
          <a:stretch/>
        </p:blipFill>
        <p:spPr bwMode="auto">
          <a:xfrm>
            <a:off x="1882907" y="4912875"/>
            <a:ext cx="1018482" cy="136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bortion And Moms: On Mother's Day, Five Women Share How Abortion Shaped  Them As Mom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338" y="4915518"/>
            <a:ext cx="974174" cy="13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wo women wearing blue denim tops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1" t="16982" r="11028"/>
          <a:stretch/>
        </p:blipFill>
        <p:spPr bwMode="auto">
          <a:xfrm>
            <a:off x="7770126" y="4924428"/>
            <a:ext cx="1623585" cy="135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838200" y="1828180"/>
            <a:ext cx="10317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IN A SURVEY OF ~100 PEOPLE, THE RESEARCHERS FIND THAT: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2"/>
                </a:solidFill>
              </a:rPr>
              <a:t>How</a:t>
            </a:r>
            <a:r>
              <a:rPr lang="en-US" dirty="0" smtClean="0"/>
              <a:t> does keeping consumption secrets affect the relationship?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5307489" cy="402336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In all experiments, half the participants imagined </a:t>
            </a:r>
            <a:r>
              <a:rPr lang="en-US" b="1" dirty="0" smtClean="0">
                <a:solidFill>
                  <a:schemeClr val="accent2"/>
                </a:solidFill>
              </a:rPr>
              <a:t>intentionally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keeping a consumption secret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/>
              <a:t>from their romantic </a:t>
            </a:r>
            <a:r>
              <a:rPr lang="en-US" dirty="0" smtClean="0"/>
              <a:t>partner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The other half of participants served as the </a:t>
            </a:r>
            <a:r>
              <a:rPr lang="en-US" b="1" dirty="0" smtClean="0">
                <a:solidFill>
                  <a:schemeClr val="accent2"/>
                </a:solidFill>
              </a:rPr>
              <a:t>comparison group</a:t>
            </a:r>
            <a:r>
              <a:rPr lang="en-US" dirty="0" smtClean="0"/>
              <a:t>, so they imagined </a:t>
            </a:r>
            <a:r>
              <a:rPr lang="en-US" i="1" dirty="0" smtClean="0"/>
              <a:t>not</a:t>
            </a:r>
            <a:r>
              <a:rPr lang="en-US" dirty="0" smtClean="0"/>
              <a:t> keeping a consumption secret by:</a:t>
            </a:r>
          </a:p>
          <a:p>
            <a:pPr lvl="1"/>
            <a:r>
              <a:rPr lang="en-US" u="sng" dirty="0" smtClean="0"/>
              <a:t>Experiment 1: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telling</a:t>
            </a:r>
            <a:r>
              <a:rPr lang="en-US" dirty="0" smtClean="0"/>
              <a:t> their partner about the consumption</a:t>
            </a:r>
          </a:p>
          <a:p>
            <a:pPr lvl="1"/>
            <a:r>
              <a:rPr lang="en-US" u="sng" dirty="0" smtClean="0"/>
              <a:t>Experiment 2: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forgetting</a:t>
            </a:r>
            <a:r>
              <a:rPr lang="en-US" dirty="0" smtClean="0"/>
              <a:t> to tell their partner (as opposed to intentionally keeping a secret)</a:t>
            </a:r>
          </a:p>
          <a:p>
            <a:pPr lvl="1"/>
            <a:r>
              <a:rPr lang="en-US" u="sng" dirty="0" smtClean="0"/>
              <a:t>Experiment 3: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not engaging </a:t>
            </a:r>
            <a:r>
              <a:rPr lang="en-US" dirty="0" smtClean="0"/>
              <a:t>in the consumption at all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052" name="Picture 4" descr="person using laptop computer holding ca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338" y="2746774"/>
            <a:ext cx="2055655" cy="137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s it Illegal to Eat While Driving? - Heidari Law Grou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563" y="2746774"/>
            <a:ext cx="2046141" cy="136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22338" y="4182819"/>
            <a:ext cx="2055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2"/>
                </a:solidFill>
              </a:rPr>
              <a:t>In experiment 1, participants described what they would </a:t>
            </a:r>
            <a:r>
              <a:rPr lang="en-US" sz="1200" b="1" dirty="0" smtClean="0">
                <a:solidFill>
                  <a:schemeClr val="accent2"/>
                </a:solidFill>
              </a:rPr>
              <a:t>purchase online </a:t>
            </a:r>
            <a:r>
              <a:rPr lang="en-US" sz="1200" dirty="0" smtClean="0">
                <a:solidFill>
                  <a:schemeClr val="accent2"/>
                </a:solidFill>
              </a:rPr>
              <a:t>as the focal consumption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95563" y="4182818"/>
            <a:ext cx="2046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2"/>
                </a:solidFill>
              </a:rPr>
              <a:t>In experiments 2 and 3, participants described what they would </a:t>
            </a:r>
            <a:r>
              <a:rPr lang="en-US" sz="1200" b="1" dirty="0" smtClean="0">
                <a:solidFill>
                  <a:schemeClr val="accent2"/>
                </a:solidFill>
              </a:rPr>
              <a:t>order from a coffee shop </a:t>
            </a:r>
            <a:r>
              <a:rPr lang="en-US" sz="1200" dirty="0" smtClean="0">
                <a:solidFill>
                  <a:schemeClr val="accent2"/>
                </a:solidFill>
              </a:rPr>
              <a:t>as the focal consumption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1828180"/>
            <a:ext cx="10317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TO ANSWER THIS QUESTION, THE RESEARCHERS CONDUCTED THREE EXPERIMENTS: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4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2"/>
                </a:solidFill>
              </a:rPr>
              <a:t>How</a:t>
            </a:r>
            <a:r>
              <a:rPr lang="en-US" dirty="0" smtClean="0"/>
              <a:t> does keeping consumption secrets affect the relationship?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4919365" cy="402336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Secret-Keepers </a:t>
            </a:r>
            <a:r>
              <a:rPr lang="en-US" dirty="0"/>
              <a:t>slightly </a:t>
            </a:r>
            <a:r>
              <a:rPr lang="en-US" b="1" dirty="0">
                <a:solidFill>
                  <a:schemeClr val="accent2"/>
                </a:solidFill>
              </a:rPr>
              <a:t>guilty</a:t>
            </a:r>
            <a:r>
              <a:rPr lang="en-US" dirty="0"/>
              <a:t> for keeping a secret from a close other</a:t>
            </a:r>
          </a:p>
          <a:p>
            <a:pPr lvl="1"/>
            <a:r>
              <a:rPr lang="en-US" dirty="0"/>
              <a:t>They feel this way even though they don’t think the other person would care</a:t>
            </a:r>
          </a:p>
          <a:p>
            <a:r>
              <a:rPr lang="en-US" dirty="0"/>
              <a:t>Guilt has a strong psychological </a:t>
            </a:r>
            <a:r>
              <a:rPr lang="en-US" dirty="0" smtClean="0"/>
              <a:t>effect: it makes </a:t>
            </a:r>
            <a:r>
              <a:rPr lang="en-US" dirty="0"/>
              <a:t>secret-keepers want to </a:t>
            </a:r>
            <a:r>
              <a:rPr lang="en-US" b="1" dirty="0">
                <a:solidFill>
                  <a:schemeClr val="accent2"/>
                </a:solidFill>
              </a:rPr>
              <a:t>make it up </a:t>
            </a:r>
            <a:r>
              <a:rPr lang="en-US" dirty="0"/>
              <a:t>to their relationship partner</a:t>
            </a:r>
          </a:p>
          <a:p>
            <a:r>
              <a:rPr lang="en-US" dirty="0"/>
              <a:t>As a result, </a:t>
            </a:r>
            <a:r>
              <a:rPr lang="en-US" dirty="0" smtClean="0"/>
              <a:t>secret-keepers </a:t>
            </a:r>
            <a:r>
              <a:rPr lang="en-US" b="1" dirty="0">
                <a:solidFill>
                  <a:schemeClr val="accent2"/>
                </a:solidFill>
              </a:rPr>
              <a:t>invest </a:t>
            </a:r>
            <a:r>
              <a:rPr lang="en-US" b="1" dirty="0" smtClean="0">
                <a:solidFill>
                  <a:schemeClr val="accent2"/>
                </a:solidFill>
              </a:rPr>
              <a:t>more time and money </a:t>
            </a:r>
            <a:r>
              <a:rPr lang="en-US" b="1" dirty="0">
                <a:solidFill>
                  <a:schemeClr val="accent2"/>
                </a:solidFill>
              </a:rPr>
              <a:t>into their relationship</a:t>
            </a:r>
            <a:r>
              <a:rPr lang="en-US" dirty="0"/>
              <a:t> after keeping a consumption </a:t>
            </a:r>
            <a:r>
              <a:rPr lang="en-US" dirty="0" smtClean="0"/>
              <a:t>secret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32" y="2288332"/>
            <a:ext cx="3040580" cy="19741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609112" y="2582927"/>
            <a:ext cx="2055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2"/>
                </a:solidFill>
              </a:rPr>
              <a:t>In experiments 1 and 3, participants were given 15 raffle tickets to distribute across two real raffles. Secret-keepers were more likely to invest more raffle tickets into a raffle with a </a:t>
            </a:r>
            <a:r>
              <a:rPr lang="en-US" sz="1200" b="1" dirty="0" smtClean="0">
                <a:solidFill>
                  <a:schemeClr val="accent2"/>
                </a:solidFill>
              </a:rPr>
              <a:t>Date Box prize</a:t>
            </a:r>
            <a:r>
              <a:rPr lang="en-US" sz="1200" dirty="0" smtClean="0">
                <a:solidFill>
                  <a:schemeClr val="accent2"/>
                </a:solidFill>
              </a:rPr>
              <a:t>.</a:t>
            </a:r>
            <a:endParaRPr lang="en-US" sz="1200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1,573 Couple Watching Movie In Bed Stock Photos, Pictures &amp; Royalty-Free  Images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58" y="4262517"/>
            <a:ext cx="2917638" cy="194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609112" y="4450234"/>
            <a:ext cx="2055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2"/>
                </a:solidFill>
              </a:rPr>
              <a:t>In experiment 2, secret-keepers were more willing to invest time into their relationship by </a:t>
            </a:r>
            <a:r>
              <a:rPr lang="en-US" sz="1200" b="1" dirty="0" smtClean="0">
                <a:solidFill>
                  <a:schemeClr val="accent2"/>
                </a:solidFill>
              </a:rPr>
              <a:t>watching their partner’s favorite movie together</a:t>
            </a:r>
            <a:r>
              <a:rPr lang="en-US" sz="1200" dirty="0" smtClean="0">
                <a:solidFill>
                  <a:schemeClr val="accent2"/>
                </a:solidFill>
              </a:rPr>
              <a:t> instead of spending time doing what they wanted to do.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1828180"/>
            <a:ext cx="10317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ACROSS THE THREE EXPERIMENTS OF ~1000 TOTAL PEOPLE, THE RESEARCHERS FIND THAT: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4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 </a:t>
            </a:r>
            <a:r>
              <a:rPr lang="en-US" dirty="0"/>
              <a:t>and </a:t>
            </a:r>
            <a:r>
              <a:rPr lang="en-US" dirty="0" smtClean="0"/>
              <a:t>Implications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For Consumers: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Small</a:t>
            </a:r>
            <a:r>
              <a:rPr lang="en-US" dirty="0"/>
              <a:t>, everyday consumption secrets can </a:t>
            </a:r>
            <a:r>
              <a:rPr lang="en-US" dirty="0" smtClean="0"/>
              <a:t>be </a:t>
            </a:r>
            <a:r>
              <a:rPr lang="en-US" b="1" dirty="0">
                <a:solidFill>
                  <a:schemeClr val="accent2"/>
                </a:solidFill>
              </a:rPr>
              <a:t>beneficial </a:t>
            </a:r>
            <a:r>
              <a:rPr lang="en-US" b="1" dirty="0" smtClean="0">
                <a:solidFill>
                  <a:schemeClr val="accent2"/>
                </a:solidFill>
              </a:rPr>
              <a:t>for your </a:t>
            </a:r>
            <a:r>
              <a:rPr lang="en-US" b="1" dirty="0">
                <a:solidFill>
                  <a:schemeClr val="accent2"/>
                </a:solidFill>
              </a:rPr>
              <a:t>relationships</a:t>
            </a:r>
          </a:p>
          <a:p>
            <a:pPr lvl="1"/>
            <a:r>
              <a:rPr lang="en-US" dirty="0"/>
              <a:t>Of course, this doesn’t mean that </a:t>
            </a:r>
            <a:r>
              <a:rPr lang="en-US" i="1" dirty="0"/>
              <a:t>all</a:t>
            </a:r>
            <a:r>
              <a:rPr lang="en-US" dirty="0"/>
              <a:t> secrets are good. </a:t>
            </a:r>
            <a:r>
              <a:rPr lang="en-US" dirty="0" smtClean="0"/>
              <a:t>Lots </a:t>
            </a:r>
            <a:r>
              <a:rPr lang="en-US" dirty="0"/>
              <a:t>of research shows that big secrets lead to bad psychological and relationship </a:t>
            </a:r>
            <a:r>
              <a:rPr lang="en-US" dirty="0" smtClean="0"/>
              <a:t>outcomes.</a:t>
            </a:r>
          </a:p>
          <a:p>
            <a:pPr marL="0" indent="0">
              <a:buNone/>
            </a:pPr>
            <a:r>
              <a:rPr lang="en-US" dirty="0"/>
              <a:t>Your secret chocolate stash may </a:t>
            </a:r>
            <a:r>
              <a:rPr lang="en-US" dirty="0" smtClean="0"/>
              <a:t>be </a:t>
            </a:r>
            <a:r>
              <a:rPr lang="en-US" dirty="0"/>
              <a:t>helping your relationships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For Marketers: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Marketers should include questions about secret consumption in their </a:t>
            </a:r>
            <a:r>
              <a:rPr lang="en-US" b="1" dirty="0" smtClean="0">
                <a:solidFill>
                  <a:schemeClr val="accent2"/>
                </a:solidFill>
              </a:rPr>
              <a:t>market research </a:t>
            </a:r>
            <a:r>
              <a:rPr lang="en-US" dirty="0" smtClean="0"/>
              <a:t>to more fully understand the behavior of their consumers</a:t>
            </a:r>
          </a:p>
          <a:p>
            <a:pPr lvl="1"/>
            <a:r>
              <a:rPr lang="en-US" dirty="0"/>
              <a:t>Secret consumption is a very common consumption context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for many products and </a:t>
            </a:r>
            <a:r>
              <a:rPr lang="en-US" dirty="0" smtClean="0"/>
              <a:t>services</a:t>
            </a:r>
          </a:p>
          <a:p>
            <a:r>
              <a:rPr lang="en-US" dirty="0" smtClean="0"/>
              <a:t>Marketers can encourage secret consumption </a:t>
            </a:r>
            <a:r>
              <a:rPr lang="en-US" b="1" dirty="0" smtClean="0">
                <a:solidFill>
                  <a:schemeClr val="accent2"/>
                </a:solidFill>
              </a:rPr>
              <a:t>without risk to word of mouth</a:t>
            </a:r>
            <a:endParaRPr lang="en-US" dirty="0" smtClean="0"/>
          </a:p>
          <a:p>
            <a:pPr lvl="1"/>
            <a:r>
              <a:rPr lang="en-US" dirty="0" smtClean="0"/>
              <a:t>People tend to not keep their consumption secret from a specific other, and not from </a:t>
            </a:r>
            <a:r>
              <a:rPr lang="en-US" i="1" dirty="0" smtClean="0"/>
              <a:t>everyone </a:t>
            </a:r>
            <a:r>
              <a:rPr lang="en-US" dirty="0" smtClean="0"/>
              <a:t>in general</a:t>
            </a:r>
            <a:endParaRPr lang="en-US" dirty="0"/>
          </a:p>
          <a:p>
            <a:pPr lvl="1"/>
            <a:r>
              <a:rPr lang="en-US" dirty="0" smtClean="0"/>
              <a:t>People tend to do the consumption in secret only sometimes. Other times it’s not a secret. </a:t>
            </a:r>
          </a:p>
        </p:txBody>
      </p:sp>
    </p:spTree>
    <p:extLst>
      <p:ext uri="{BB962C8B-B14F-4D97-AF65-F5344CB8AC3E}">
        <p14:creationId xmlns:p14="http://schemas.microsoft.com/office/powerpoint/2010/main" val="138981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 Contact </a:t>
            </a:r>
            <a:r>
              <a:rPr lang="en-US" dirty="0" smtClean="0"/>
              <a:t>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Dr. Danielle J. Brick, Ph.D. (</a:t>
            </a:r>
            <a:r>
              <a:rPr lang="en-US" dirty="0" smtClean="0">
                <a:hlinkClick r:id="rId2"/>
              </a:rPr>
              <a:t>danielle.brick@uconn.edu</a:t>
            </a:r>
            <a:r>
              <a:rPr lang="en-US" dirty="0" smtClean="0"/>
              <a:t>)</a:t>
            </a:r>
          </a:p>
          <a:p>
            <a:r>
              <a:rPr lang="en-US" dirty="0" smtClean="0"/>
              <a:t>Dr. Kelley Gullo Wight, Ph.D. (</a:t>
            </a:r>
            <a:r>
              <a:rPr lang="en-US" dirty="0" smtClean="0">
                <a:hlinkClick r:id="rId3"/>
              </a:rPr>
              <a:t>kgullo@iu.edu</a:t>
            </a:r>
            <a:r>
              <a:rPr lang="en-US" dirty="0" smtClean="0"/>
              <a:t>)</a:t>
            </a:r>
          </a:p>
          <a:p>
            <a:r>
              <a:rPr lang="en-US" dirty="0" smtClean="0"/>
              <a:t>Dr. Gavan J. Fitzsimons, Ph.D. (</a:t>
            </a:r>
            <a:r>
              <a:rPr lang="en-US" dirty="0" smtClean="0">
                <a:hlinkClick r:id="rId4"/>
              </a:rPr>
              <a:t>gavan@duke.edu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1858</TotalTime>
  <Words>681</Words>
  <Application>Microsoft Office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Retrospect</vt:lpstr>
      <vt:lpstr>Secret consumer behaviors in close relationships</vt:lpstr>
      <vt:lpstr>Secret consumer behavior</vt:lpstr>
      <vt:lpstr>What kind of consumer behaviors do people keep as secrets?</vt:lpstr>
      <vt:lpstr>Who do people keep their consumption secrets from?</vt:lpstr>
      <vt:lpstr>How does keeping consumption secrets affect the relationship?</vt:lpstr>
      <vt:lpstr>How does keeping consumption secrets affect the relationship?</vt:lpstr>
      <vt:lpstr>Takeaways and Implications </vt:lpstr>
      <vt:lpstr>Author Contact Information </vt:lpstr>
    </vt:vector>
  </TitlesOfParts>
  <Company>Kelley School of Business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 consumer behaviors in close relationships</dc:title>
  <dc:creator>Wight, Kelley</dc:creator>
  <cp:lastModifiedBy>Wight, Kelley</cp:lastModifiedBy>
  <cp:revision>38</cp:revision>
  <dcterms:created xsi:type="dcterms:W3CDTF">2022-07-19T15:20:15Z</dcterms:created>
  <dcterms:modified xsi:type="dcterms:W3CDTF">2022-07-22T18:07:40Z</dcterms:modified>
</cp:coreProperties>
</file>