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831" r:id="rId3"/>
    <p:sldId id="823" r:id="rId4"/>
    <p:sldId id="827" r:id="rId5"/>
    <p:sldId id="825" r:id="rId6"/>
    <p:sldId id="822" r:id="rId7"/>
    <p:sldId id="743" r:id="rId8"/>
    <p:sldId id="787" r:id="rId9"/>
    <p:sldId id="815" r:id="rId10"/>
    <p:sldId id="789" r:id="rId11"/>
    <p:sldId id="828" r:id="rId12"/>
    <p:sldId id="829" r:id="rId13"/>
    <p:sldId id="8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78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0"/>
    <p:restoredTop sz="90043" autoAdjust="0"/>
  </p:normalViewPr>
  <p:slideViewPr>
    <p:cSldViewPr>
      <p:cViewPr varScale="1">
        <p:scale>
          <a:sx n="108" d="100"/>
          <a:sy n="108" d="100"/>
        </p:scale>
        <p:origin x="1568" y="184"/>
      </p:cViewPr>
      <p:guideLst>
        <p:guide pos="27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8506972465407"/>
          <c:y val="7.9579295376539474E-2"/>
          <c:w val="0.83958453591877502"/>
          <c:h val="0.77577746423315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agreeing to receive an email with additional information about the nonprofit organization that would assist with disposal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E8-1E43-BD20-AFAB27ACAE1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E8-1E43-BD20-AFAB27ACAE1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E8-1E43-BD20-AFAB27ACAE1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4E8-1E43-BD20-AFAB27ACAE1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Avenir" panose="02000503020000020003" pitchFamily="2" charset="0"/>
                        <a:ea typeface="+mn-ea"/>
                        <a:cs typeface="Times New Roman"/>
                      </a:defRPr>
                    </a:pPr>
                    <a:fld id="{EDA8DF98-F98C-0641-9596-E3BFF29D0600}" type="VALUE">
                      <a:rPr lang="en-US" b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venir" panose="02000503020000020003" pitchFamily="2" charset="0"/>
                      <a:ea typeface="+mn-ea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E8-1E43-BD20-AFAB27ACAE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Avenir" panose="02000503020000020003" pitchFamily="2" charset="0"/>
                      <a:ea typeface="+mn-ea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E8-1E43-BD20-AFAB27ACA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venir" panose="02000503020000020003" pitchFamily="2" charset="0"/>
                    <a:ea typeface="+mn-ea"/>
                    <a:cs typeface="Times New Roman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Sheet1!$G$2:$H$2</c:f>
                <c:numCache>
                  <c:formatCode>General</c:formatCode>
                  <c:ptCount val="2"/>
                </c:numCache>
              </c:numRef>
            </c:plus>
            <c:minus>
              <c:numRef>
                <c:f>Sheet1!$G$2:$H$2</c:f>
                <c:numCache>
                  <c:formatCode>General</c:formatCode>
                  <c:ptCount val="2"/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Sheet1!$B$1:$C$1</c:f>
              <c:strCache>
                <c:ptCount val="2"/>
                <c:pt idx="0">
                  <c:v>Purgatory Present</c:v>
                </c:pt>
                <c:pt idx="1">
                  <c:v>Purgatory Absent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0.36099999999999999</c:v>
                </c:pt>
                <c:pt idx="1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E8-1E43-BD20-AFAB27ACAE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5816656"/>
        <c:axId val="-2134543968"/>
      </c:barChart>
      <c:catAx>
        <c:axId val="-213581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Times New Roman"/>
              </a:defRPr>
            </a:pPr>
            <a:endParaRPr lang="en-US"/>
          </a:p>
        </c:txPr>
        <c:crossAx val="-2134543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454396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Times New Roman"/>
                  </a:defRPr>
                </a:pPr>
                <a:r>
                  <a:rPr lang="en-US" dirty="0"/>
                  <a:t>% agreeing to receive an email with additional information</a:t>
                </a:r>
              </a:p>
            </c:rich>
          </c:tx>
          <c:layout>
            <c:manualLayout>
              <c:xMode val="edge"/>
              <c:yMode val="edge"/>
              <c:x val="0"/>
              <c:y val="0.120804058146577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Times New Roman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Times New Roman"/>
              </a:defRPr>
            </a:pPr>
            <a:endParaRPr lang="en-US"/>
          </a:p>
        </c:txPr>
        <c:crossAx val="-213581665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Avenir" panose="02000503020000020003" pitchFamily="2" charset="0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01FD2-E033-9145-806D-94B673A596B1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8014-5974-CE46-B994-2941A33FE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4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A673-40C1-394D-A423-371296CCB8C9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9401-3DA9-1A4E-8927-8D6CFF92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7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E9401-3DA9-1A4E-8927-8D6CFF92AD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E9401-3DA9-1A4E-8927-8D6CFF92AD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E9401-3DA9-1A4E-8927-8D6CFF92AD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0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3CE6C-39E8-2142-8389-10FFDD4306A3}" type="datetime1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4F8E-01C3-D049-B460-55323F879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281DF-1412-3549-9098-82B0130F7BDC}" type="datetime1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AF414-7EFC-6F4E-BB66-0F6368884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7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7277E-CD73-8745-A809-D5E831A9B864}" type="datetime1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4F7B4-097F-D248-BF6B-0BE399699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1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C39E3-13D8-C846-A08D-82519DA031FA}" type="datetime1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EB72C-62CB-9E44-B68A-827E7A7893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3429000" y="636508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/>
            <a:fld id="{B42EB72C-62CB-9E44-B68A-827E7A78939C}" type="slidenum">
              <a:rPr lang="en-US" b="1" smtClean="0"/>
              <a:pPr algn="ctr"/>
              <a:t>‹#›</a:t>
            </a:fld>
            <a:endParaRPr lang="en-US" b="1" dirty="0"/>
          </a:p>
        </p:txBody>
      </p:sp>
      <p:pic>
        <p:nvPicPr>
          <p:cNvPr id="1026" name="Picture 2" descr="Journal of Consumer Psychology">
            <a:extLst>
              <a:ext uri="{FF2B5EF4-FFF2-40B4-BE49-F238E27FC236}">
                <a16:creationId xmlns:a16="http://schemas.microsoft.com/office/drawing/2014/main" id="{3717C3D3-CC2A-EAAA-991D-64F40D54F1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7600" y="6214533"/>
            <a:ext cx="1676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8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9B2D94-122D-7E4A-9222-979E3BD02BDC}" type="datetime1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2815F-84C7-484D-B9AB-745C2F7BE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7864E-B92A-BF49-B2C8-C82DD02CC4FC}" type="datetime1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49DF5-5B97-C746-8773-7C3E5F3A5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8C71C0-D4C9-AC4F-A894-F16AA7363EAA}" type="datetime1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B3AB-A60B-5B49-BA40-49459FF6D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54135-9CFC-6C40-9660-4463471FE1FC}" type="datetime1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1F3E-195B-654A-A582-FFC7E87E4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84A1D-7E16-4C43-9589-1C3224826CE9}" type="datetime1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FDFFA-36D3-D540-BF29-E84926E7F2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8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C070B-9D31-504E-BF3F-7443B71DB68C}" type="datetime1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9AFFF-9548-C34B-83C0-E192A7CA3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CC126-29A5-E24F-96EA-0B87B06305F7}" type="datetime1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C0A1A-0F5C-134A-93B3-5AD103919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2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5F84670-DC81-0A43-A1EE-B10C712ED9D9}" type="datetime1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6D56168-38BB-434A-A0D8-A59DD5F7BF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jcpy.13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mailto:Poornima_Vinoo@isb.edu" TargetMode="External"/><Relationship Id="rId4" Type="http://schemas.openxmlformats.org/officeDocument/2006/relationships/hyperlink" Target="mailto:isaacm@seattle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saacm@seattleu.edu" TargetMode="External"/><Relationship Id="rId2" Type="http://schemas.openxmlformats.org/officeDocument/2006/relationships/hyperlink" Target="https://doi.org/10.1002/jcpy.134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Poornima_Vinoo@isb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1120775"/>
            <a:ext cx="8686800" cy="1470025"/>
          </a:xfrm>
        </p:spPr>
        <p:txBody>
          <a:bodyPr/>
          <a:lstStyle/>
          <a:p>
            <a:r>
              <a:rPr lang="en-US" sz="4000" b="1" dirty="0">
                <a:latin typeface="Avenir" panose="02000503020000020003" pitchFamily="2" charset="0"/>
              </a:rPr>
              <a:t>Bracing for the Sting of Disposal: </a:t>
            </a:r>
            <a:br>
              <a:rPr lang="en-US" b="1" dirty="0">
                <a:latin typeface="Avenir" panose="02000503020000020003" pitchFamily="2" charset="0"/>
              </a:rPr>
            </a:br>
            <a:br>
              <a:rPr lang="en-US" sz="700" b="1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Product Purgatories Encourage Mental Simulation </a:t>
            </a:r>
            <a:br>
              <a:rPr lang="en-US" sz="2400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of the Disposal Process</a:t>
            </a:r>
            <a:br>
              <a:rPr lang="en-US" sz="2000" b="1" dirty="0">
                <a:latin typeface="Avenir" panose="02000503020000020003" pitchFamily="2" charset="0"/>
              </a:rPr>
            </a:br>
            <a:endParaRPr lang="en-US" sz="2000" b="1" dirty="0">
              <a:latin typeface="Avenir" panose="020005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9144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20"/>
              </a:spcAft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Journal of Consumer Psychology</a:t>
            </a:r>
          </a:p>
          <a:p>
            <a:pPr fontAlgn="auto">
              <a:spcAft>
                <a:spcPts val="2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hlinkClick r:id="rId3"/>
              </a:rPr>
              <a:t>https://doi.org/10.1002/jcpy.1342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20"/>
              </a:spcAft>
              <a:buFont typeface="Arial" panose="020B0604020202020204" pitchFamily="34" charset="0"/>
              <a:buNone/>
              <a:defRPr/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431ED-8172-78FB-893C-7773C6B778D3}"/>
              </a:ext>
            </a:extLst>
          </p:cNvPr>
          <p:cNvSpPr txBox="1">
            <a:spLocks/>
          </p:cNvSpPr>
          <p:nvPr/>
        </p:nvSpPr>
        <p:spPr bwMode="auto">
          <a:xfrm>
            <a:off x="0" y="3200400"/>
            <a:ext cx="9144000" cy="7052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Mathew S. Isaac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Seattle University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hlinkClick r:id="rId4"/>
              </a:rPr>
              <a:t>isaacm@seattleu.edu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Poornima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Vinoo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Indian School of Business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hlinkClick r:id="rId5"/>
              </a:rPr>
              <a:t>Poornima_Vinoo@isb.edu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 </a:t>
            </a:r>
          </a:p>
        </p:txBody>
      </p:sp>
      <p:pic>
        <p:nvPicPr>
          <p:cNvPr id="2" name="Picture 2" descr="Journal of Consumer Psychology">
            <a:extLst>
              <a:ext uri="{FF2B5EF4-FFF2-40B4-BE49-F238E27FC236}">
                <a16:creationId xmlns:a16="http://schemas.microsoft.com/office/drawing/2014/main" id="{F8D575A4-C328-BB10-963C-5775E0F52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5767705"/>
            <a:ext cx="1676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Experiment 1 Results</a:t>
            </a:r>
          </a:p>
        </p:txBody>
      </p:sp>
      <p:graphicFrame>
        <p:nvGraphicFramePr>
          <p:cNvPr id="5" name="Object 96">
            <a:extLst>
              <a:ext uri="{FF2B5EF4-FFF2-40B4-BE49-F238E27FC236}">
                <a16:creationId xmlns:a16="http://schemas.microsoft.com/office/drawing/2014/main" id="{13AC1DCD-4859-1C22-E80E-071AA8328B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297840"/>
          <a:ext cx="8839200" cy="426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CA46D9D-F658-E857-32DF-B4124F407ABB}"/>
              </a:ext>
            </a:extLst>
          </p:cNvPr>
          <p:cNvSpPr txBox="1"/>
          <p:nvPr/>
        </p:nvSpPr>
        <p:spPr>
          <a:xfrm>
            <a:off x="3165765" y="5791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venir Book" panose="02000503020000020003" pitchFamily="2" charset="0"/>
                <a:sym typeface="Symbol" pitchFamily="2" charset="2"/>
              </a:rPr>
              <a:t></a:t>
            </a:r>
            <a:r>
              <a:rPr lang="en-US" sz="1800" baseline="30000" dirty="0">
                <a:latin typeface="Avenir Book" panose="02000503020000020003" pitchFamily="2" charset="0"/>
              </a:rPr>
              <a:t>2</a:t>
            </a:r>
            <a:r>
              <a:rPr lang="en-US" dirty="0">
                <a:latin typeface="Avenir Book" panose="02000503020000020003" pitchFamily="2" charset="0"/>
              </a:rPr>
              <a:t>(1) = 6.31, </a:t>
            </a:r>
            <a:r>
              <a:rPr lang="en-US" i="1" dirty="0">
                <a:latin typeface="Avenir Book" panose="02000503020000020003" pitchFamily="2" charset="0"/>
              </a:rPr>
              <a:t>p</a:t>
            </a:r>
            <a:r>
              <a:rPr lang="en-US" dirty="0">
                <a:latin typeface="Avenir Book" panose="02000503020000020003" pitchFamily="2" charset="0"/>
              </a:rPr>
              <a:t> = .012, </a:t>
            </a:r>
            <a:r>
              <a:rPr lang="en-US" sz="1800" i="1" dirty="0" err="1"/>
              <a:t>φ</a:t>
            </a:r>
            <a:r>
              <a:rPr lang="en-US" sz="1800" dirty="0">
                <a:latin typeface="Avenir Book" panose="02000503020000020003" pitchFamily="2" charset="0"/>
              </a:rPr>
              <a:t> = .</a:t>
            </a:r>
            <a:r>
              <a:rPr lang="en-US" dirty="0">
                <a:latin typeface="Avenir Book" panose="02000503020000020003" pitchFamily="2" charset="0"/>
              </a:rPr>
              <a:t>16</a:t>
            </a:r>
          </a:p>
        </p:txBody>
      </p:sp>
      <p:pic>
        <p:nvPicPr>
          <p:cNvPr id="3" name="Picture 2" descr="Camera on the App Store">
            <a:extLst>
              <a:ext uri="{FF2B5EF4-FFF2-40B4-BE49-F238E27FC236}">
                <a16:creationId xmlns:a16="http://schemas.microsoft.com/office/drawing/2014/main" id="{37F73AFB-0C8A-AE66-61A6-51AA01C14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8872" y="107444"/>
            <a:ext cx="775855" cy="5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492B-845E-C8BB-6720-B62A0160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venir Book" panose="02000503020000020003" pitchFamily="2" charset="0"/>
              </a:rPr>
              <a:t>Mental Simulation, not (necessarily) Attachment Reduction!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82E3-4761-E8AE-2B95-65C3CB55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400" dirty="0">
                <a:latin typeface="Avenir Book" panose="02000503020000020003" pitchFamily="2" charset="0"/>
              </a:rPr>
              <a:t>We also find that the mere act of moving an item into a purgatory (not just moving it anywhere) prompts product owners to mentally envision its permanent disposal</a:t>
            </a:r>
          </a:p>
          <a:p>
            <a:pPr lvl="3"/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Actively imagining a future event forms a link between thought and action, leading consumers to define an objective and create a path towards achieving it </a:t>
            </a:r>
            <a:r>
              <a:rPr lang="en-US" sz="1800" dirty="0">
                <a:latin typeface="Avenir Book" panose="02000503020000020003" pitchFamily="2" charset="0"/>
              </a:rPr>
              <a:t>(Pham and Taylor 1999)</a:t>
            </a:r>
          </a:p>
          <a:p>
            <a:pPr lvl="3"/>
            <a:endParaRPr lang="en-US" sz="1200" dirty="0">
              <a:latin typeface="Avenir Book" panose="02000503020000020003" pitchFamily="2" charset="0"/>
            </a:endParaRPr>
          </a:p>
          <a:p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215FF-F674-0120-1E76-E1A37A4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72C-62CB-9E44-B68A-827E7A7893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4000" dirty="0">
                <a:latin typeface="Avenir Book" panose="02000503020000020003" pitchFamily="2" charset="0"/>
              </a:rPr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295400"/>
            <a:ext cx="8229600" cy="1295400"/>
          </a:xfrm>
        </p:spPr>
        <p:txBody>
          <a:bodyPr/>
          <a:lstStyle/>
          <a:p>
            <a:r>
              <a:rPr lang="en-US" sz="2400" dirty="0">
                <a:latin typeface="Avenir Book" panose="02000503020000020003" pitchFamily="2" charset="0"/>
              </a:rPr>
              <a:t>We provide clear and causal evidence that product purgatories lead to disposition of items that owners use infrequently, yet are reluctant to give up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Our work cautions researchers who aim to help consumers dispose of unneeded items from focusing solely on interventions that reduce emotional attachment</a:t>
            </a:r>
            <a:endParaRPr lang="en-US" sz="20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1120775"/>
            <a:ext cx="8686800" cy="1470025"/>
          </a:xfrm>
        </p:spPr>
        <p:txBody>
          <a:bodyPr/>
          <a:lstStyle/>
          <a:p>
            <a:r>
              <a:rPr lang="en-US" sz="4000" b="1" dirty="0">
                <a:latin typeface="Avenir" panose="02000503020000020003" pitchFamily="2" charset="0"/>
              </a:rPr>
              <a:t>Bracing for the Sting of Disposal: </a:t>
            </a:r>
            <a:br>
              <a:rPr lang="en-US" b="1" dirty="0">
                <a:latin typeface="Avenir" panose="02000503020000020003" pitchFamily="2" charset="0"/>
              </a:rPr>
            </a:br>
            <a:br>
              <a:rPr lang="en-US" sz="700" b="1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Product Purgatories Encourage Mental Simulation </a:t>
            </a:r>
            <a:br>
              <a:rPr lang="en-US" sz="2400" dirty="0">
                <a:latin typeface="Avenir" panose="02000503020000020003" pitchFamily="2" charset="0"/>
              </a:rPr>
            </a:br>
            <a:r>
              <a:rPr lang="en-US" sz="2400" dirty="0">
                <a:latin typeface="Avenir" panose="02000503020000020003" pitchFamily="2" charset="0"/>
              </a:rPr>
              <a:t>of the Disposal Process</a:t>
            </a:r>
            <a:br>
              <a:rPr lang="en-US" sz="2000" b="1" dirty="0">
                <a:latin typeface="Avenir" panose="02000503020000020003" pitchFamily="2" charset="0"/>
              </a:rPr>
            </a:br>
            <a:endParaRPr lang="en-US" sz="2000" b="1" dirty="0">
              <a:latin typeface="Avenir" panose="020005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9144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20"/>
              </a:spcAft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Journal of Consumer Psychology</a:t>
            </a:r>
          </a:p>
          <a:p>
            <a:pPr fontAlgn="auto">
              <a:spcAft>
                <a:spcPts val="2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hlinkClick r:id="rId2"/>
              </a:rPr>
              <a:t>https://doi.org/10.1002/jcpy.1342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20"/>
              </a:spcAft>
              <a:buFont typeface="Arial" panose="020B0604020202020204" pitchFamily="34" charset="0"/>
              <a:buNone/>
              <a:defRPr/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431ED-8172-78FB-893C-7773C6B778D3}"/>
              </a:ext>
            </a:extLst>
          </p:cNvPr>
          <p:cNvSpPr txBox="1">
            <a:spLocks/>
          </p:cNvSpPr>
          <p:nvPr/>
        </p:nvSpPr>
        <p:spPr bwMode="auto">
          <a:xfrm>
            <a:off x="0" y="3200400"/>
            <a:ext cx="9144000" cy="7052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Mathew S. Isaac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Seattle University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hlinkClick r:id="rId3"/>
              </a:rPr>
              <a:t>isaacm@seattleu.edu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Poornima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Vinoo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Indian School of Business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  <a:hlinkClick r:id="rId4"/>
              </a:rPr>
              <a:t>Poornima_Vinoo@isb.edu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venir" panose="02000503020000020003" pitchFamily="2" charset="0"/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" panose="02000503020000020003" pitchFamily="2" charset="0"/>
                <a:ea typeface="+mn-ea"/>
              </a:rPr>
              <a:t> </a:t>
            </a:r>
          </a:p>
        </p:txBody>
      </p:sp>
      <p:pic>
        <p:nvPicPr>
          <p:cNvPr id="2" name="Picture 2" descr="Journal of Consumer Psychology">
            <a:extLst>
              <a:ext uri="{FF2B5EF4-FFF2-40B4-BE49-F238E27FC236}">
                <a16:creationId xmlns:a16="http://schemas.microsoft.com/office/drawing/2014/main" id="{F8D575A4-C328-BB10-963C-5775E0F52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5767705"/>
            <a:ext cx="1676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1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504FC-576F-B818-5A63-0A54B31A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EB72C-62CB-9E44-B68A-827E7A78939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558F2-654A-A2A0-5552-A319204946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6525"/>
            <a:ext cx="7772400" cy="60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4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Avenir Book" panose="02000503020000020003" pitchFamily="2" charset="0"/>
              </a:rPr>
              <a:t>Product Purgatories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49362"/>
            <a:ext cx="4572000" cy="5334000"/>
          </a:xfrm>
        </p:spPr>
        <p:txBody>
          <a:bodyPr/>
          <a:lstStyle/>
          <a:p>
            <a:r>
              <a:rPr lang="en-US" sz="2400" dirty="0">
                <a:latin typeface="Avenir Book" panose="02000503020000020003" pitchFamily="2" charset="0"/>
              </a:rPr>
              <a:t>A “consumption limbo” or liminal space for products that are not actively being used </a:t>
            </a:r>
            <a:r>
              <a:rPr lang="en-US" sz="1800" dirty="0">
                <a:latin typeface="Avenir Book" panose="02000503020000020003" pitchFamily="2" charset="0"/>
              </a:rPr>
              <a:t>(Suarez et al. 2016, p. 420)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Less visible, non-central “marginal” places, such as a storage unit, box, or shelf in a closet, attic, garage, basement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Owners who choose to retain possessions often move them into a product purgatory </a:t>
            </a:r>
            <a:r>
              <a:rPr lang="en-US" sz="1800" dirty="0">
                <a:latin typeface="Avenir Book" panose="02000503020000020003" pitchFamily="2" charset="0"/>
              </a:rPr>
              <a:t>(</a:t>
            </a:r>
            <a:r>
              <a:rPr lang="en-US" sz="1800" dirty="0" err="1">
                <a:latin typeface="Avenir Book" panose="02000503020000020003" pitchFamily="2" charset="0"/>
              </a:rPr>
              <a:t>Lastovicka</a:t>
            </a:r>
            <a:r>
              <a:rPr lang="en-US" sz="1800" dirty="0">
                <a:latin typeface="Avenir Book" panose="02000503020000020003" pitchFamily="2" charset="0"/>
              </a:rPr>
              <a:t> and Fernandez 2005; Roster 2001; Suarez et al. 2016)</a:t>
            </a:r>
          </a:p>
        </p:txBody>
      </p:sp>
      <p:pic>
        <p:nvPicPr>
          <p:cNvPr id="4" name="Picture 3" descr="A picture containing wall, indoor, clothes, closet&#10;&#10;Description automatically generated">
            <a:extLst>
              <a:ext uri="{FF2B5EF4-FFF2-40B4-BE49-F238E27FC236}">
                <a16:creationId xmlns:a16="http://schemas.microsoft.com/office/drawing/2014/main" id="{875E5A4D-B037-8E64-9F44-0C15D86083F6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1722438"/>
            <a:ext cx="3810000" cy="391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4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492B-845E-C8BB-6720-B62A0160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venir Book" panose="02000503020000020003" pitchFamily="2" charset="0"/>
              </a:rPr>
              <a:t>Do Purgatories Facilitate </a:t>
            </a:r>
            <a:r>
              <a:rPr lang="en-US" sz="4000" dirty="0">
                <a:latin typeface="Avenir Book" panose="02000503020000020003" pitchFamily="2" charset="0"/>
                <a:sym typeface="Wingdings" pitchFamily="2" charset="2"/>
              </a:rPr>
              <a:t>Disposal? </a:t>
            </a:r>
            <a:endParaRPr lang="en-US" sz="4000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82E3-4761-E8AE-2B95-65C3CB55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01963"/>
          </a:xfrm>
        </p:spPr>
        <p:txBody>
          <a:bodyPr/>
          <a:lstStyle/>
          <a:p>
            <a:r>
              <a:rPr lang="en-US" sz="2400" dirty="0">
                <a:latin typeface="Avenir Book" panose="02000503020000020003" pitchFamily="2" charset="0"/>
              </a:rPr>
              <a:t>Maybe Not!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Because purgatories are typically in locations with low visibility and limited daily traffic, products in purgatories are not taking up valuable real estate in the home</a:t>
            </a:r>
            <a:endParaRPr lang="en-US" sz="1200" dirty="0">
              <a:latin typeface="Avenir Book" panose="02000503020000020003" pitchFamily="2" charset="0"/>
            </a:endParaRP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As a result, product owners may feel less compelled to take an action (e.g., disposal) that frees up the space assumed by a product already in a purgatory. </a:t>
            </a:r>
          </a:p>
          <a:p>
            <a:pPr lvl="1"/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Maybe!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Purgatories are “divestment rituals” that make it easier to dispose of an object (</a:t>
            </a:r>
            <a:r>
              <a:rPr lang="en-US" sz="2000" dirty="0" err="1">
                <a:latin typeface="Avenir Book" panose="02000503020000020003" pitchFamily="2" charset="0"/>
              </a:rPr>
              <a:t>Lastovicka</a:t>
            </a:r>
            <a:r>
              <a:rPr lang="en-US" sz="2000" dirty="0">
                <a:latin typeface="Avenir Book" panose="02000503020000020003" pitchFamily="2" charset="0"/>
              </a:rPr>
              <a:t> and Fernandez 2005)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Evidence for this claim is largely anecdotal and based on a small number of informants (</a:t>
            </a:r>
            <a:r>
              <a:rPr lang="en-US" sz="2000" dirty="0" err="1">
                <a:latin typeface="Avenir Book" panose="02000503020000020003" pitchFamily="2" charset="0"/>
              </a:rPr>
              <a:t>Lastovicka</a:t>
            </a:r>
            <a:r>
              <a:rPr lang="en-US" sz="2000" dirty="0">
                <a:latin typeface="Avenir Book" panose="02000503020000020003" pitchFamily="2" charset="0"/>
              </a:rPr>
              <a:t> and Fernandez 2005; Roster 2001; Suarez et al. 2016) </a:t>
            </a:r>
          </a:p>
          <a:p>
            <a:pPr lvl="1"/>
            <a:endParaRPr lang="en-US" sz="2000" dirty="0">
              <a:latin typeface="Avenir Book" panose="02000503020000020003" pitchFamily="2" charset="0"/>
            </a:endParaRPr>
          </a:p>
          <a:p>
            <a:pPr lvl="1"/>
            <a:endParaRPr lang="en-US" sz="2000" dirty="0">
              <a:latin typeface="Avenir Book" panose="02000503020000020003" pitchFamily="2" charset="0"/>
            </a:endParaRPr>
          </a:p>
          <a:p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4000" dirty="0">
                <a:latin typeface="Avenir Book" panose="02000503020000020003" pitchFamily="2" charset="0"/>
              </a:rPr>
              <a:t>If So, Presumption is that Purgatories Also Reduce Product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676400"/>
            <a:ext cx="4093029" cy="1295400"/>
          </a:xfrm>
        </p:spPr>
        <p:txBody>
          <a:bodyPr/>
          <a:lstStyle/>
          <a:p>
            <a:r>
              <a:rPr lang="en-US" sz="2000" dirty="0">
                <a:latin typeface="Avenir Book" panose="02000503020000020003" pitchFamily="2" charset="0"/>
              </a:rPr>
              <a:t>Purgatories “instigate and perpetuate the sometimes slow and insidious process of physical and emotional detachment from a possession.” </a:t>
            </a:r>
            <a:r>
              <a:rPr lang="en-US" sz="1600" dirty="0">
                <a:latin typeface="Avenir Book" panose="02000503020000020003" pitchFamily="2" charset="0"/>
              </a:rPr>
              <a:t>(Roster 2001, p.427)</a:t>
            </a:r>
          </a:p>
          <a:p>
            <a:pPr lvl="3"/>
            <a:endParaRPr lang="en-US" sz="500" dirty="0"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Consistent with prior work in other contexts showing that attachment reduction is an antecedent to disposal readiness </a:t>
            </a:r>
            <a:r>
              <a:rPr lang="en-US" sz="1600" dirty="0">
                <a:latin typeface="Avenir Book" panose="02000503020000020003" pitchFamily="2" charset="0"/>
              </a:rPr>
              <a:t>(</a:t>
            </a:r>
            <a:r>
              <a:rPr lang="en-US" sz="1600" dirty="0" err="1">
                <a:latin typeface="Avenir Book" panose="02000503020000020003" pitchFamily="2" charset="0"/>
              </a:rPr>
              <a:t>Lastovicka</a:t>
            </a:r>
            <a:r>
              <a:rPr lang="en-US" sz="1600" dirty="0">
                <a:latin typeface="Avenir Book" panose="02000503020000020003" pitchFamily="2" charset="0"/>
              </a:rPr>
              <a:t> and Fernandez 2005; Roster 2001; </a:t>
            </a:r>
            <a:r>
              <a:rPr lang="en-US" sz="1600" dirty="0" err="1">
                <a:latin typeface="Avenir Book" panose="02000503020000020003" pitchFamily="2" charset="0"/>
              </a:rPr>
              <a:t>Winterich</a:t>
            </a:r>
            <a:r>
              <a:rPr lang="en-US" sz="1600" dirty="0">
                <a:latin typeface="Avenir Book" panose="02000503020000020003" pitchFamily="2" charset="0"/>
              </a:rPr>
              <a:t>, </a:t>
            </a:r>
            <a:r>
              <a:rPr lang="en-US" sz="1600" dirty="0" err="1">
                <a:latin typeface="Avenir Book" panose="02000503020000020003" pitchFamily="2" charset="0"/>
              </a:rPr>
              <a:t>Reczek</a:t>
            </a:r>
            <a:r>
              <a:rPr lang="en-US" sz="1600" dirty="0">
                <a:latin typeface="Avenir Book" panose="02000503020000020003" pitchFamily="2" charset="0"/>
              </a:rPr>
              <a:t>, and Irwin 2017)</a:t>
            </a:r>
          </a:p>
          <a:p>
            <a:endParaRPr lang="en-US" sz="1600" dirty="0">
              <a:latin typeface="Avenir Book" panose="02000503020000020003" pitchFamily="2" charset="0"/>
            </a:endParaRPr>
          </a:p>
          <a:p>
            <a:endParaRPr lang="en-US" sz="2000" dirty="0">
              <a:latin typeface="Avenir Book" panose="02000503020000020003" pitchFamily="2" charset="0"/>
            </a:endParaRPr>
          </a:p>
          <a:p>
            <a:endParaRPr lang="en-US" sz="1600" dirty="0">
              <a:latin typeface="Avenir Book" panose="02000503020000020003" pitchFamily="2" charset="0"/>
            </a:endParaRPr>
          </a:p>
        </p:txBody>
      </p:sp>
      <p:pic>
        <p:nvPicPr>
          <p:cNvPr id="4" name="Picture 3" descr="A picture containing wall, indoor, clothes, closet&#10;&#10;Description automatically generated">
            <a:extLst>
              <a:ext uri="{FF2B5EF4-FFF2-40B4-BE49-F238E27FC236}">
                <a16:creationId xmlns:a16="http://schemas.microsoft.com/office/drawing/2014/main" id="{E5B25C69-E022-5E31-BE59-7AE0E277893E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1493838"/>
            <a:ext cx="2971800" cy="239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46C68E2-FC20-E7D1-04F4-6E086AABE0C3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98691" y="3874690"/>
            <a:ext cx="238521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3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venir Book" panose="02000503020000020003" pitchFamily="2" charset="0"/>
              </a:rPr>
              <a:t>Research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676400"/>
            <a:ext cx="8229600" cy="1295400"/>
          </a:xfrm>
        </p:spPr>
        <p:txBody>
          <a:bodyPr/>
          <a:lstStyle/>
          <a:p>
            <a:r>
              <a:rPr lang="en-US" sz="2800" dirty="0">
                <a:latin typeface="Avenir Book" panose="02000503020000020003" pitchFamily="2" charset="0"/>
              </a:rPr>
              <a:t>To employ an experimental paradigm to assess whether the presence of a product purgatory encourages subsequent disposal</a:t>
            </a:r>
          </a:p>
          <a:p>
            <a:endParaRPr lang="en-US" sz="2800" dirty="0">
              <a:latin typeface="Avenir Book" panose="02000503020000020003" pitchFamily="2" charset="0"/>
            </a:endParaRPr>
          </a:p>
          <a:p>
            <a:r>
              <a:rPr lang="en-US" sz="2800" dirty="0">
                <a:latin typeface="Avenir Book" panose="02000503020000020003" pitchFamily="2" charset="0"/>
              </a:rPr>
              <a:t>To evaluate whether purgatories facilitate disposal by reducing attachment or if another psychological mechanism may be at play</a:t>
            </a:r>
          </a:p>
        </p:txBody>
      </p:sp>
    </p:spTree>
    <p:extLst>
      <p:ext uri="{BB962C8B-B14F-4D97-AF65-F5344CB8AC3E}">
        <p14:creationId xmlns:p14="http://schemas.microsoft.com/office/powerpoint/2010/main" val="6027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8611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Overview of Experiments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58956B-06D6-3D4C-9295-B94860F31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93483"/>
              </p:ext>
            </p:extLst>
          </p:nvPr>
        </p:nvGraphicFramePr>
        <p:xfrm>
          <a:off x="762000" y="1283694"/>
          <a:ext cx="7543800" cy="481230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3391782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16122385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174929323"/>
                    </a:ext>
                  </a:extLst>
                </a:gridCol>
              </a:tblGrid>
              <a:tr h="475494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venir Book" panose="02000503020000020003" pitchFamily="2" charset="0"/>
                        </a:rPr>
                        <a:t>Experiments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venir Book" panose="02000503020000020003" pitchFamily="2" charset="0"/>
                        </a:rPr>
                        <a:t>Sample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998614"/>
                  </a:ext>
                </a:extLst>
              </a:tr>
              <a:tr h="787023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Pilot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N = 149 </a:t>
                      </a:r>
                      <a:r>
                        <a:rPr lang="en-US" dirty="0" err="1">
                          <a:latin typeface="Avenir Book" panose="02000503020000020003" pitchFamily="2" charset="0"/>
                        </a:rPr>
                        <a:t>MTurk</a:t>
                      </a:r>
                      <a:r>
                        <a:rPr lang="en-US" dirty="0">
                          <a:latin typeface="Avenir Book" panose="02000503020000020003" pitchFamily="2" charset="0"/>
                        </a:rPr>
                        <a:t> Cloud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767621"/>
                  </a:ext>
                </a:extLst>
              </a:tr>
              <a:tr h="787023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Experiment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N = 247 </a:t>
                      </a:r>
                      <a:r>
                        <a:rPr lang="en-US" dirty="0" err="1">
                          <a:latin typeface="Avenir Book" panose="02000503020000020003" pitchFamily="2" charset="0"/>
                        </a:rPr>
                        <a:t>MTurk</a:t>
                      </a:r>
                      <a:r>
                        <a:rPr lang="en-US" dirty="0">
                          <a:latin typeface="Avenir Book" panose="02000503020000020003" pitchFamily="2" charset="0"/>
                        </a:rPr>
                        <a:t> Cloud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491740"/>
                  </a:ext>
                </a:extLst>
              </a:tr>
              <a:tr h="787023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Experiment 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N = 299 Prolific Academic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21573"/>
                  </a:ext>
                </a:extLst>
              </a:tr>
              <a:tr h="787023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Experiment 2 Replication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N = 606 </a:t>
                      </a:r>
                      <a:r>
                        <a:rPr lang="en-US" dirty="0" err="1">
                          <a:latin typeface="Avenir Book" panose="02000503020000020003" pitchFamily="2" charset="0"/>
                        </a:rPr>
                        <a:t>MTurk</a:t>
                      </a:r>
                      <a:r>
                        <a:rPr lang="en-US" dirty="0">
                          <a:latin typeface="Avenir Book" panose="02000503020000020003" pitchFamily="2" charset="0"/>
                        </a:rPr>
                        <a:t> Cloud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780209"/>
                  </a:ext>
                </a:extLst>
              </a:tr>
              <a:tr h="455973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Experiment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venir Book" panose="02000503020000020003" pitchFamily="2" charset="0"/>
                      </a:endParaRPr>
                    </a:p>
                    <a:p>
                      <a:pPr algn="l"/>
                      <a:r>
                        <a:rPr lang="en-US" dirty="0">
                          <a:latin typeface="Avenir Book" panose="02000503020000020003" pitchFamily="2" charset="0"/>
                        </a:rPr>
                        <a:t>N = 423 Cloud Research</a:t>
                      </a:r>
                    </a:p>
                    <a:p>
                      <a:pPr algn="l"/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8471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D16E2A-CD93-9ABA-C956-C2AFC69A34B7}"/>
              </a:ext>
            </a:extLst>
          </p:cNvPr>
          <p:cNvSpPr txBox="1"/>
          <p:nvPr/>
        </p:nvSpPr>
        <p:spPr>
          <a:xfrm>
            <a:off x="16565" y="651378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Preregistered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08B1E-E308-99D9-7F40-5440B71E9F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940297"/>
            <a:ext cx="737249" cy="867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4688E-D378-D541-CA6A-85F82869E4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911" y="4220252"/>
            <a:ext cx="880888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08181-206F-49E5-70DA-8AF7CA48B5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474" y="3426621"/>
            <a:ext cx="880888" cy="609600"/>
          </a:xfrm>
          <a:prstGeom prst="rect">
            <a:avLst/>
          </a:prstGeom>
        </p:spPr>
      </p:pic>
      <p:pic>
        <p:nvPicPr>
          <p:cNvPr id="1026" name="Picture 2" descr="Camera on the App Store">
            <a:extLst>
              <a:ext uri="{FF2B5EF4-FFF2-40B4-BE49-F238E27FC236}">
                <a16:creationId xmlns:a16="http://schemas.microsoft.com/office/drawing/2014/main" id="{01FABA45-6044-BE31-6B22-A33076AE6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8745" y="2696252"/>
            <a:ext cx="775855" cy="5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rplane Silhouette Clip Art Free PNG Image｜Illustoon">
            <a:extLst>
              <a:ext uri="{FF2B5EF4-FFF2-40B4-BE49-F238E27FC236}">
                <a16:creationId xmlns:a16="http://schemas.microsoft.com/office/drawing/2014/main" id="{58D72651-9900-DBCE-CA3D-BE29A3C18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6" b="28667"/>
          <a:stretch/>
        </p:blipFill>
        <p:spPr bwMode="auto">
          <a:xfrm>
            <a:off x="1561347" y="1934252"/>
            <a:ext cx="1105653" cy="3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1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Experiment 1 Stimuli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3DF77D-AD57-CF4E-B027-31159EFB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7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venir Book" panose="02000503020000020003" pitchFamily="2" charset="0"/>
              </a:rPr>
              <a:t>[Product Purgatory Present Condition]</a:t>
            </a:r>
            <a:endParaRPr lang="en-US" sz="20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Avenir Book" panose="02000503020000020003" pitchFamily="2" charset="0"/>
              </a:rPr>
              <a:t>It is very important that you now move the item to another room, garage, or basement. You will need to take a photo of the item in this location.</a:t>
            </a:r>
          </a:p>
          <a:p>
            <a:pPr marL="0" indent="0">
              <a:buNone/>
            </a:pPr>
            <a:endParaRPr lang="en-US" sz="20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000" b="1" dirty="0">
                <a:latin typeface="Avenir Book" panose="02000503020000020003" pitchFamily="2" charset="0"/>
              </a:rPr>
              <a:t>[Product Purgatory Absent Condition]</a:t>
            </a:r>
            <a:endParaRPr lang="en-US" sz="20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Avenir Book" panose="02000503020000020003" pitchFamily="2" charset="0"/>
              </a:rPr>
              <a:t>It is very important that you now leave the item in its current location in the kitchen. You will need to take a photo of the item in this location.</a:t>
            </a:r>
          </a:p>
          <a:p>
            <a:pPr marL="0" indent="0">
              <a:buNone/>
            </a:pPr>
            <a:endParaRPr lang="en-US" sz="20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sz="2000" dirty="0">
              <a:latin typeface="Avenir Book" panose="02000503020000020003" pitchFamily="2" charset="0"/>
            </a:endParaRPr>
          </a:p>
        </p:txBody>
      </p:sp>
      <p:pic>
        <p:nvPicPr>
          <p:cNvPr id="3" name="Picture 2" descr="Camera on the App Store">
            <a:extLst>
              <a:ext uri="{FF2B5EF4-FFF2-40B4-BE49-F238E27FC236}">
                <a16:creationId xmlns:a16="http://schemas.microsoft.com/office/drawing/2014/main" id="{1700A160-1985-37FA-FA9A-923FCE17E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8872" y="107444"/>
            <a:ext cx="775855" cy="5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4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Experiment 1 Results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E968B3-A638-3832-232B-9E1AD7F49B37}"/>
              </a:ext>
            </a:extLst>
          </p:cNvPr>
          <p:cNvCxnSpPr>
            <a:cxnSpLocks/>
          </p:cNvCxnSpPr>
          <p:nvPr/>
        </p:nvCxnSpPr>
        <p:spPr>
          <a:xfrm>
            <a:off x="304800" y="3414636"/>
            <a:ext cx="8534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Camera on the App Store">
            <a:extLst>
              <a:ext uri="{FF2B5EF4-FFF2-40B4-BE49-F238E27FC236}">
                <a16:creationId xmlns:a16="http://schemas.microsoft.com/office/drawing/2014/main" id="{1700A160-1985-37FA-FA9A-923FCE17E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8872" y="107444"/>
            <a:ext cx="775855" cy="5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84357-3B10-BC39-C053-E4F7938CFF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" y="2363763"/>
            <a:ext cx="3333750" cy="4445000"/>
          </a:xfrm>
          <a:prstGeom prst="rect">
            <a:avLst/>
          </a:prstGeom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DAEF7D9D-BF9E-2EB9-1396-3D367319B1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8812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C6DB00-C8AD-D18E-2B8F-07A63121F0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990600"/>
            <a:ext cx="2378753" cy="2810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76CBDF-9563-D627-1486-6B39026B47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525" y="2690694"/>
            <a:ext cx="4074202" cy="33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60893"/>
      </p:ext>
    </p:extLst>
  </p:cSld>
  <p:clrMapOvr>
    <a:masterClrMapping/>
  </p:clrMapOvr>
</p:sld>
</file>

<file path=ppt/theme/theme1.xml><?xml version="1.0" encoding="utf-8"?>
<a:theme xmlns:a="http://schemas.openxmlformats.org/drawingml/2006/main" name="2014 PP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PPT templates.pot</Template>
  <TotalTime>57510</TotalTime>
  <Words>725</Words>
  <Application>Microsoft Macintosh PowerPoint</Application>
  <PresentationFormat>On-screen Show (4:3)</PresentationFormat>
  <Paragraphs>83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</vt:lpstr>
      <vt:lpstr>Avenir Book</vt:lpstr>
      <vt:lpstr>Calibri</vt:lpstr>
      <vt:lpstr>2014 PPT templates</vt:lpstr>
      <vt:lpstr>Bracing for the Sting of Disposal:   Product Purgatories Encourage Mental Simulation  of the Disposal Process </vt:lpstr>
      <vt:lpstr>PowerPoint Presentation</vt:lpstr>
      <vt:lpstr>Product Purgatories</vt:lpstr>
      <vt:lpstr>Do Purgatories Facilitate Disposal? </vt:lpstr>
      <vt:lpstr>If So, Presumption is that Purgatories Also Reduce Product Attachment</vt:lpstr>
      <vt:lpstr>Research Objectives</vt:lpstr>
      <vt:lpstr>Overview of Experiments</vt:lpstr>
      <vt:lpstr>Experiment 1 Stimuli</vt:lpstr>
      <vt:lpstr>Experiment 1 Results</vt:lpstr>
      <vt:lpstr>Experiment 1 Results</vt:lpstr>
      <vt:lpstr>Mental Simulation, not (necessarily) Attachment Reduction!</vt:lpstr>
      <vt:lpstr>Contributions</vt:lpstr>
      <vt:lpstr>Bracing for the Sting of Disposal:   Product Purgatories Encourage Mental Simulation  of the Disposal Process </vt:lpstr>
    </vt:vector>
  </TitlesOfParts>
  <Company>Seattle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Isaac, Mathew</cp:lastModifiedBy>
  <cp:revision>403</cp:revision>
  <dcterms:created xsi:type="dcterms:W3CDTF">2014-10-17T17:33:40Z</dcterms:created>
  <dcterms:modified xsi:type="dcterms:W3CDTF">2023-05-09T17:55:05Z</dcterms:modified>
</cp:coreProperties>
</file>