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0"/>
  </p:notesMasterIdLst>
  <p:sldIdLst>
    <p:sldId id="306" r:id="rId2"/>
    <p:sldId id="305" r:id="rId3"/>
    <p:sldId id="307" r:id="rId4"/>
    <p:sldId id="311" r:id="rId5"/>
    <p:sldId id="308" r:id="rId6"/>
    <p:sldId id="310" r:id="rId7"/>
    <p:sldId id="309" r:id="rId8"/>
    <p:sldId id="312"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26"/>
  </p:normalViewPr>
  <p:slideViewPr>
    <p:cSldViewPr snapToGrid="0">
      <p:cViewPr varScale="1">
        <p:scale>
          <a:sx n="121" d="100"/>
          <a:sy n="121" d="100"/>
        </p:scale>
        <p:origin x="190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E59BBD-63C1-C344-84A9-2BF094133A41}" type="datetimeFigureOut">
              <a:rPr lang="en-US" smtClean="0"/>
              <a:t>9/4/24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99FA9D-CF8B-BE46-BFF7-54508CBDCB2A}" type="slidenum">
              <a:rPr lang="en-US" smtClean="0"/>
              <a:t>‹#›</a:t>
            </a:fld>
            <a:endParaRPr lang="en-US"/>
          </a:p>
        </p:txBody>
      </p:sp>
    </p:spTree>
    <p:extLst>
      <p:ext uri="{BB962C8B-B14F-4D97-AF65-F5344CB8AC3E}">
        <p14:creationId xmlns:p14="http://schemas.microsoft.com/office/powerpoint/2010/main" val="2773469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dirty="0"/>
          </a:p>
        </p:txBody>
      </p:sp>
      <p:sp>
        <p:nvSpPr>
          <p:cNvPr id="4" name="Slide Number Placeholder 3"/>
          <p:cNvSpPr>
            <a:spLocks noGrp="1"/>
          </p:cNvSpPr>
          <p:nvPr>
            <p:ph type="sldNum" sz="quarter" idx="10"/>
          </p:nvPr>
        </p:nvSpPr>
        <p:spPr/>
        <p:txBody>
          <a:bodyPr/>
          <a:lstStyle/>
          <a:p>
            <a:fld id="{AAE11E60-D210-854B-9882-DB685F772089}" type="slidenum">
              <a:rPr lang="en-US" smtClean="0"/>
              <a:t>1</a:t>
            </a:fld>
            <a:endParaRPr lang="en-US"/>
          </a:p>
        </p:txBody>
      </p:sp>
    </p:spTree>
    <p:extLst>
      <p:ext uri="{BB962C8B-B14F-4D97-AF65-F5344CB8AC3E}">
        <p14:creationId xmlns:p14="http://schemas.microsoft.com/office/powerpoint/2010/main" val="13768131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02E48555-5322-C149-8D3A-64EB2D2813B9}" type="slidenum">
              <a:rPr lang="en-US" smtClean="0"/>
              <a:t>2</a:t>
            </a:fld>
            <a:endParaRPr lang="en-US"/>
          </a:p>
        </p:txBody>
      </p:sp>
    </p:spTree>
    <p:extLst>
      <p:ext uri="{BB962C8B-B14F-4D97-AF65-F5344CB8AC3E}">
        <p14:creationId xmlns:p14="http://schemas.microsoft.com/office/powerpoint/2010/main" val="105352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02E48555-5322-C149-8D3A-64EB2D2813B9}" type="slidenum">
              <a:rPr lang="en-US" smtClean="0"/>
              <a:t>3</a:t>
            </a:fld>
            <a:endParaRPr lang="en-US"/>
          </a:p>
        </p:txBody>
      </p:sp>
    </p:spTree>
    <p:extLst>
      <p:ext uri="{BB962C8B-B14F-4D97-AF65-F5344CB8AC3E}">
        <p14:creationId xmlns:p14="http://schemas.microsoft.com/office/powerpoint/2010/main" val="38573149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02E48555-5322-C149-8D3A-64EB2D2813B9}" type="slidenum">
              <a:rPr lang="en-US" smtClean="0"/>
              <a:t>4</a:t>
            </a:fld>
            <a:endParaRPr lang="en-US"/>
          </a:p>
        </p:txBody>
      </p:sp>
    </p:spTree>
    <p:extLst>
      <p:ext uri="{BB962C8B-B14F-4D97-AF65-F5344CB8AC3E}">
        <p14:creationId xmlns:p14="http://schemas.microsoft.com/office/powerpoint/2010/main" val="1732901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02E48555-5322-C149-8D3A-64EB2D2813B9}" type="slidenum">
              <a:rPr lang="en-US" smtClean="0"/>
              <a:t>5</a:t>
            </a:fld>
            <a:endParaRPr lang="en-US"/>
          </a:p>
        </p:txBody>
      </p:sp>
    </p:spTree>
    <p:extLst>
      <p:ext uri="{BB962C8B-B14F-4D97-AF65-F5344CB8AC3E}">
        <p14:creationId xmlns:p14="http://schemas.microsoft.com/office/powerpoint/2010/main" val="3299650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02E48555-5322-C149-8D3A-64EB2D2813B9}" type="slidenum">
              <a:rPr lang="en-US" smtClean="0"/>
              <a:t>6</a:t>
            </a:fld>
            <a:endParaRPr lang="en-US"/>
          </a:p>
        </p:txBody>
      </p:sp>
    </p:spTree>
    <p:extLst>
      <p:ext uri="{BB962C8B-B14F-4D97-AF65-F5344CB8AC3E}">
        <p14:creationId xmlns:p14="http://schemas.microsoft.com/office/powerpoint/2010/main" val="3809817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02E48555-5322-C149-8D3A-64EB2D2813B9}" type="slidenum">
              <a:rPr lang="en-US" smtClean="0"/>
              <a:t>7</a:t>
            </a:fld>
            <a:endParaRPr lang="en-US"/>
          </a:p>
        </p:txBody>
      </p:sp>
    </p:spTree>
    <p:extLst>
      <p:ext uri="{BB962C8B-B14F-4D97-AF65-F5344CB8AC3E}">
        <p14:creationId xmlns:p14="http://schemas.microsoft.com/office/powerpoint/2010/main" val="33354579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02E48555-5322-C149-8D3A-64EB2D2813B9}" type="slidenum">
              <a:rPr lang="en-US" smtClean="0"/>
              <a:t>8</a:t>
            </a:fld>
            <a:endParaRPr lang="en-US"/>
          </a:p>
        </p:txBody>
      </p:sp>
    </p:spTree>
    <p:extLst>
      <p:ext uri="{BB962C8B-B14F-4D97-AF65-F5344CB8AC3E}">
        <p14:creationId xmlns:p14="http://schemas.microsoft.com/office/powerpoint/2010/main" val="3060761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780608CF-B54F-B543-A730-DB459A7C2185}" type="datetimeFigureOut">
              <a:rPr lang="en-US" smtClean="0"/>
              <a:t>9/4/24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8C2FD-BD78-D646-9112-E464293C2326}" type="slidenum">
              <a:rPr lang="en-US" smtClean="0"/>
              <a:t>‹#›</a:t>
            </a:fld>
            <a:endParaRPr lang="en-US"/>
          </a:p>
        </p:txBody>
      </p:sp>
    </p:spTree>
    <p:extLst>
      <p:ext uri="{BB962C8B-B14F-4D97-AF65-F5344CB8AC3E}">
        <p14:creationId xmlns:p14="http://schemas.microsoft.com/office/powerpoint/2010/main" val="2984696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80608CF-B54F-B543-A730-DB459A7C2185}" type="datetimeFigureOut">
              <a:rPr lang="en-US" smtClean="0"/>
              <a:t>9/4/24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8C2FD-BD78-D646-9112-E464293C2326}" type="slidenum">
              <a:rPr lang="en-US" smtClean="0"/>
              <a:t>‹#›</a:t>
            </a:fld>
            <a:endParaRPr lang="en-US"/>
          </a:p>
        </p:txBody>
      </p:sp>
    </p:spTree>
    <p:extLst>
      <p:ext uri="{BB962C8B-B14F-4D97-AF65-F5344CB8AC3E}">
        <p14:creationId xmlns:p14="http://schemas.microsoft.com/office/powerpoint/2010/main" val="3618114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80608CF-B54F-B543-A730-DB459A7C2185}" type="datetimeFigureOut">
              <a:rPr lang="en-US" smtClean="0"/>
              <a:t>9/4/24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8C2FD-BD78-D646-9112-E464293C2326}" type="slidenum">
              <a:rPr lang="en-US" smtClean="0"/>
              <a:t>‹#›</a:t>
            </a:fld>
            <a:endParaRPr lang="en-US"/>
          </a:p>
        </p:txBody>
      </p:sp>
    </p:spTree>
    <p:extLst>
      <p:ext uri="{BB962C8B-B14F-4D97-AF65-F5344CB8AC3E}">
        <p14:creationId xmlns:p14="http://schemas.microsoft.com/office/powerpoint/2010/main" val="1082224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80608CF-B54F-B543-A730-DB459A7C2185}" type="datetimeFigureOut">
              <a:rPr lang="en-US" smtClean="0"/>
              <a:t>9/4/24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8C2FD-BD78-D646-9112-E464293C2326}" type="slidenum">
              <a:rPr lang="en-US" smtClean="0"/>
              <a:t>‹#›</a:t>
            </a:fld>
            <a:endParaRPr lang="en-US"/>
          </a:p>
        </p:txBody>
      </p:sp>
    </p:spTree>
    <p:extLst>
      <p:ext uri="{BB962C8B-B14F-4D97-AF65-F5344CB8AC3E}">
        <p14:creationId xmlns:p14="http://schemas.microsoft.com/office/powerpoint/2010/main" val="412491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780608CF-B54F-B543-A730-DB459A7C2185}" type="datetimeFigureOut">
              <a:rPr lang="en-US" smtClean="0"/>
              <a:t>9/4/24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8C2FD-BD78-D646-9112-E464293C2326}" type="slidenum">
              <a:rPr lang="en-US" smtClean="0"/>
              <a:t>‹#›</a:t>
            </a:fld>
            <a:endParaRPr lang="en-US"/>
          </a:p>
        </p:txBody>
      </p:sp>
    </p:spTree>
    <p:extLst>
      <p:ext uri="{BB962C8B-B14F-4D97-AF65-F5344CB8AC3E}">
        <p14:creationId xmlns:p14="http://schemas.microsoft.com/office/powerpoint/2010/main" val="3826070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780608CF-B54F-B543-A730-DB459A7C2185}" type="datetimeFigureOut">
              <a:rPr lang="en-US" smtClean="0"/>
              <a:t>9/4/24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78C2FD-BD78-D646-9112-E464293C2326}" type="slidenum">
              <a:rPr lang="en-US" smtClean="0"/>
              <a:t>‹#›</a:t>
            </a:fld>
            <a:endParaRPr lang="en-US"/>
          </a:p>
        </p:txBody>
      </p:sp>
    </p:spTree>
    <p:extLst>
      <p:ext uri="{BB962C8B-B14F-4D97-AF65-F5344CB8AC3E}">
        <p14:creationId xmlns:p14="http://schemas.microsoft.com/office/powerpoint/2010/main" val="3532126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780608CF-B54F-B543-A730-DB459A7C2185}" type="datetimeFigureOut">
              <a:rPr lang="en-US" smtClean="0"/>
              <a:t>9/4/24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78C2FD-BD78-D646-9112-E464293C2326}" type="slidenum">
              <a:rPr lang="en-US" smtClean="0"/>
              <a:t>‹#›</a:t>
            </a:fld>
            <a:endParaRPr lang="en-US"/>
          </a:p>
        </p:txBody>
      </p:sp>
    </p:spTree>
    <p:extLst>
      <p:ext uri="{BB962C8B-B14F-4D97-AF65-F5344CB8AC3E}">
        <p14:creationId xmlns:p14="http://schemas.microsoft.com/office/powerpoint/2010/main" val="2838905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780608CF-B54F-B543-A730-DB459A7C2185}" type="datetimeFigureOut">
              <a:rPr lang="en-US" smtClean="0"/>
              <a:t>9/4/24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78C2FD-BD78-D646-9112-E464293C2326}" type="slidenum">
              <a:rPr lang="en-US" smtClean="0"/>
              <a:t>‹#›</a:t>
            </a:fld>
            <a:endParaRPr lang="en-US"/>
          </a:p>
        </p:txBody>
      </p:sp>
    </p:spTree>
    <p:extLst>
      <p:ext uri="{BB962C8B-B14F-4D97-AF65-F5344CB8AC3E}">
        <p14:creationId xmlns:p14="http://schemas.microsoft.com/office/powerpoint/2010/main" val="2910096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0608CF-B54F-B543-A730-DB459A7C2185}" type="datetimeFigureOut">
              <a:rPr lang="en-US" smtClean="0"/>
              <a:t>9/4/24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78C2FD-BD78-D646-9112-E464293C2326}" type="slidenum">
              <a:rPr lang="en-US" smtClean="0"/>
              <a:t>‹#›</a:t>
            </a:fld>
            <a:endParaRPr lang="en-US"/>
          </a:p>
        </p:txBody>
      </p:sp>
    </p:spTree>
    <p:extLst>
      <p:ext uri="{BB962C8B-B14F-4D97-AF65-F5344CB8AC3E}">
        <p14:creationId xmlns:p14="http://schemas.microsoft.com/office/powerpoint/2010/main" val="1403681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780608CF-B54F-B543-A730-DB459A7C2185}" type="datetimeFigureOut">
              <a:rPr lang="en-US" smtClean="0"/>
              <a:t>9/4/24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78C2FD-BD78-D646-9112-E464293C2326}" type="slidenum">
              <a:rPr lang="en-US" smtClean="0"/>
              <a:t>‹#›</a:t>
            </a:fld>
            <a:endParaRPr lang="en-US"/>
          </a:p>
        </p:txBody>
      </p:sp>
    </p:spTree>
    <p:extLst>
      <p:ext uri="{BB962C8B-B14F-4D97-AF65-F5344CB8AC3E}">
        <p14:creationId xmlns:p14="http://schemas.microsoft.com/office/powerpoint/2010/main" val="1955811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780608CF-B54F-B543-A730-DB459A7C2185}" type="datetimeFigureOut">
              <a:rPr lang="en-US" smtClean="0"/>
              <a:t>9/4/24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78C2FD-BD78-D646-9112-E464293C2326}" type="slidenum">
              <a:rPr lang="en-US" smtClean="0"/>
              <a:t>‹#›</a:t>
            </a:fld>
            <a:endParaRPr lang="en-US"/>
          </a:p>
        </p:txBody>
      </p:sp>
    </p:spTree>
    <p:extLst>
      <p:ext uri="{BB962C8B-B14F-4D97-AF65-F5344CB8AC3E}">
        <p14:creationId xmlns:p14="http://schemas.microsoft.com/office/powerpoint/2010/main" val="2643074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80608CF-B54F-B543-A730-DB459A7C2185}" type="datetimeFigureOut">
              <a:rPr lang="en-US" smtClean="0"/>
              <a:t>9/4/24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478C2FD-BD78-D646-9112-E464293C2326}" type="slidenum">
              <a:rPr lang="en-US" smtClean="0"/>
              <a:t>‹#›</a:t>
            </a:fld>
            <a:endParaRPr lang="en-US"/>
          </a:p>
        </p:txBody>
      </p:sp>
    </p:spTree>
    <p:extLst>
      <p:ext uri="{BB962C8B-B14F-4D97-AF65-F5344CB8AC3E}">
        <p14:creationId xmlns:p14="http://schemas.microsoft.com/office/powerpoint/2010/main" val="25407048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556" y="1415142"/>
            <a:ext cx="7331529" cy="2656115"/>
          </a:xfrm>
        </p:spPr>
        <p:txBody>
          <a:bodyPr>
            <a:noAutofit/>
          </a:bodyPr>
          <a:lstStyle/>
          <a:p>
            <a:pPr>
              <a:spcBef>
                <a:spcPts val="1200"/>
              </a:spcBef>
              <a:spcAft>
                <a:spcPts val="1200"/>
              </a:spcAft>
            </a:pPr>
            <a:r>
              <a:rPr lang="en-US" sz="3200" b="1" dirty="0">
                <a:latin typeface="Gill Sans MT" charset="0"/>
                <a:ea typeface="Gill Sans MT" charset="0"/>
                <a:cs typeface="Gill Sans MT" charset="0"/>
              </a:rPr>
              <a:t>Home and Psychological Well-being in Global Consumer Mobility</a:t>
            </a:r>
            <a:br>
              <a:rPr lang="en-US" sz="2000" dirty="0">
                <a:latin typeface="Gill Sans MT" charset="0"/>
                <a:ea typeface="Gill Sans MT" charset="0"/>
                <a:cs typeface="Gill Sans MT" charset="0"/>
              </a:rPr>
            </a:br>
            <a:r>
              <a:rPr lang="en-US" sz="2000" dirty="0">
                <a:latin typeface="Gill Sans MT" charset="0"/>
                <a:ea typeface="Gill Sans MT" charset="0"/>
                <a:cs typeface="Gill Sans MT" charset="0"/>
              </a:rPr>
              <a:t> </a:t>
            </a:r>
            <a:br>
              <a:rPr lang="en-US" sz="1800" dirty="0">
                <a:latin typeface="Gill Sans MT" charset="0"/>
                <a:ea typeface="Gill Sans MT" charset="0"/>
                <a:cs typeface="Gill Sans MT" charset="0"/>
              </a:rPr>
            </a:br>
            <a:r>
              <a:rPr lang="en-US" sz="1600" dirty="0">
                <a:latin typeface="Gill Sans MT" charset="0"/>
                <a:ea typeface="Gill Sans MT" charset="0"/>
                <a:cs typeface="Gill Sans MT" charset="0"/>
              </a:rPr>
              <a:t> </a:t>
            </a:r>
            <a:br>
              <a:rPr lang="en-US" sz="1600" dirty="0">
                <a:latin typeface="Gill Sans MT" charset="0"/>
                <a:ea typeface="Gill Sans MT" charset="0"/>
                <a:cs typeface="Gill Sans MT" charset="0"/>
              </a:rPr>
            </a:br>
            <a:r>
              <a:rPr lang="en-US" sz="1600" dirty="0">
                <a:latin typeface="Gill Sans MT" charset="0"/>
                <a:ea typeface="Gill Sans MT" charset="0"/>
                <a:cs typeface="Gill Sans MT" charset="0"/>
              </a:rPr>
              <a:t>  </a:t>
            </a:r>
            <a:br>
              <a:rPr lang="en-US" sz="1600" dirty="0">
                <a:latin typeface="Gill Sans MT" charset="0"/>
                <a:ea typeface="Gill Sans MT" charset="0"/>
                <a:cs typeface="Gill Sans MT" charset="0"/>
              </a:rPr>
            </a:br>
            <a:endParaRPr lang="en-US" sz="2000" dirty="0">
              <a:latin typeface="Gill Sans MT" charset="0"/>
              <a:ea typeface="Gill Sans MT" charset="0"/>
              <a:cs typeface="Gill Sans MT" charset="0"/>
            </a:endParaRPr>
          </a:p>
        </p:txBody>
      </p:sp>
      <p:sp>
        <p:nvSpPr>
          <p:cNvPr id="3" name="TextBox 2">
            <a:extLst>
              <a:ext uri="{FF2B5EF4-FFF2-40B4-BE49-F238E27FC236}">
                <a16:creationId xmlns:a16="http://schemas.microsoft.com/office/drawing/2014/main" id="{D5EF5A23-DD7D-4E4E-869C-2C793BFC0373}"/>
              </a:ext>
            </a:extLst>
          </p:cNvPr>
          <p:cNvSpPr txBox="1"/>
          <p:nvPr/>
        </p:nvSpPr>
        <p:spPr>
          <a:xfrm>
            <a:off x="449166" y="4956663"/>
            <a:ext cx="7731449" cy="1354217"/>
          </a:xfrm>
          <a:prstGeom prst="rect">
            <a:avLst/>
          </a:prstGeom>
          <a:noFill/>
        </p:spPr>
        <p:txBody>
          <a:bodyPr wrap="square" rtlCol="0">
            <a:spAutoFit/>
          </a:bodyPr>
          <a:lstStyle/>
          <a:p>
            <a:pPr>
              <a:spcBef>
                <a:spcPts val="600"/>
              </a:spcBef>
            </a:pPr>
            <a:r>
              <a:rPr lang="en-US" sz="2400" i="1" dirty="0">
                <a:latin typeface="Gill Sans MT" panose="020B0502020104020203" pitchFamily="34" charset="77"/>
              </a:rPr>
              <a:t>Zahra Sharifonnasabi, Queen Mary University of London, UK</a:t>
            </a:r>
          </a:p>
          <a:p>
            <a:pPr>
              <a:spcBef>
                <a:spcPts val="600"/>
              </a:spcBef>
            </a:pPr>
            <a:r>
              <a:rPr lang="en-US" sz="2400" i="1" dirty="0">
                <a:latin typeface="Gill Sans MT" panose="020B0502020104020203" pitchFamily="34" charset="77"/>
              </a:rPr>
              <a:t>Laetitia </a:t>
            </a:r>
            <a:r>
              <a:rPr lang="en-US" sz="2400" i="1" dirty="0" err="1">
                <a:latin typeface="Gill Sans MT" panose="020B0502020104020203" pitchFamily="34" charset="77"/>
              </a:rPr>
              <a:t>Mimoun</a:t>
            </a:r>
            <a:r>
              <a:rPr lang="en-US" sz="2400" i="1" dirty="0">
                <a:latin typeface="Gill Sans MT" panose="020B0502020104020203" pitchFamily="34" charset="77"/>
              </a:rPr>
              <a:t>, ESCP Business School, Paris, France</a:t>
            </a:r>
          </a:p>
          <a:p>
            <a:pPr>
              <a:spcBef>
                <a:spcPts val="600"/>
              </a:spcBef>
            </a:pPr>
            <a:r>
              <a:rPr lang="en-US" sz="2400" i="1" dirty="0" err="1">
                <a:latin typeface="Gill Sans MT" panose="020B0502020104020203" pitchFamily="34" charset="77"/>
              </a:rPr>
              <a:t>Fleura</a:t>
            </a:r>
            <a:r>
              <a:rPr lang="en-US" sz="2400" i="1" dirty="0">
                <a:latin typeface="Gill Sans MT" panose="020B0502020104020203" pitchFamily="34" charset="77"/>
              </a:rPr>
              <a:t> Bardhi, Bayes Business School, City University London, UK</a:t>
            </a:r>
          </a:p>
        </p:txBody>
      </p:sp>
    </p:spTree>
    <p:extLst>
      <p:ext uri="{BB962C8B-B14F-4D97-AF65-F5344CB8AC3E}">
        <p14:creationId xmlns:p14="http://schemas.microsoft.com/office/powerpoint/2010/main" val="1401672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p:cNvPicPr>
            <a:picLocks noChangeAspect="1"/>
          </p:cNvPicPr>
          <p:nvPr/>
        </p:nvPicPr>
        <p:blipFill rotWithShape="1">
          <a:blip r:embed="rId3">
            <a:extLst>
              <a:ext uri="{28A0092B-C50C-407E-A947-70E740481C1C}">
                <a14:useLocalDpi xmlns:a14="http://schemas.microsoft.com/office/drawing/2010/main" val="0"/>
              </a:ext>
            </a:extLst>
          </a:blip>
          <a:srcRect l="6284" r="4848"/>
          <a:stretch/>
        </p:blipFill>
        <p:spPr>
          <a:xfrm>
            <a:off x="17392" y="1756771"/>
            <a:ext cx="9094419" cy="4840329"/>
          </a:xfrm>
          <a:prstGeom prst="rect">
            <a:avLst/>
          </a:prstGeom>
        </p:spPr>
      </p:pic>
      <p:sp>
        <p:nvSpPr>
          <p:cNvPr id="6" name="TextBox 5"/>
          <p:cNvSpPr txBox="1"/>
          <p:nvPr/>
        </p:nvSpPr>
        <p:spPr>
          <a:xfrm>
            <a:off x="5952282" y="4491204"/>
            <a:ext cx="2890157" cy="2339102"/>
          </a:xfrm>
          <a:prstGeom prst="rect">
            <a:avLst/>
          </a:prstGeom>
          <a:solidFill>
            <a:schemeClr val="bg1"/>
          </a:solidFill>
          <a:ln>
            <a:solidFill>
              <a:schemeClr val="accent1">
                <a:shade val="50000"/>
              </a:schemeClr>
            </a:solidFill>
          </a:ln>
        </p:spPr>
        <p:txBody>
          <a:bodyPr wrap="square" rtlCol="0">
            <a:spAutoFit/>
          </a:bodyPr>
          <a:lstStyle/>
          <a:p>
            <a:pPr marL="338138" indent="-192881">
              <a:spcBef>
                <a:spcPts val="600"/>
              </a:spcBef>
              <a:buFont typeface="Arial" charset="0"/>
              <a:buChar char="•"/>
            </a:pPr>
            <a:r>
              <a:rPr lang="en-US" sz="1400" dirty="0">
                <a:latin typeface="Gill Sans MT" charset="0"/>
                <a:ea typeface="Gill Sans MT" charset="0"/>
                <a:cs typeface="Gill Sans MT" charset="0"/>
              </a:rPr>
              <a:t>“Base of operation”. Spends 2.5 months/year</a:t>
            </a:r>
          </a:p>
          <a:p>
            <a:pPr marL="338138" indent="-192881">
              <a:spcBef>
                <a:spcPts val="600"/>
              </a:spcBef>
              <a:buFont typeface="Arial" charset="0"/>
              <a:buChar char="•"/>
            </a:pPr>
            <a:r>
              <a:rPr lang="en-US" sz="1400" dirty="0">
                <a:latin typeface="Gill Sans MT" charset="0"/>
                <a:ea typeface="Gill Sans MT" charset="0"/>
                <a:cs typeface="Gill Sans MT" charset="0"/>
              </a:rPr>
              <a:t>Outsourced domestic activities (e.g., take-out food)</a:t>
            </a:r>
          </a:p>
          <a:p>
            <a:pPr marL="338138" indent="-192881">
              <a:spcBef>
                <a:spcPts val="600"/>
              </a:spcBef>
              <a:buFont typeface="Arial" charset="0"/>
              <a:buChar char="•"/>
            </a:pPr>
            <a:r>
              <a:rPr lang="en-US" sz="1400" dirty="0">
                <a:latin typeface="Gill Sans MT" charset="0"/>
                <a:ea typeface="Gill Sans MT" charset="0"/>
                <a:cs typeface="Gill Sans MT" charset="0"/>
              </a:rPr>
              <a:t>Professional social relations</a:t>
            </a:r>
          </a:p>
          <a:p>
            <a:pPr marL="338138" indent="-192881">
              <a:spcBef>
                <a:spcPts val="600"/>
              </a:spcBef>
              <a:buFont typeface="Arial" charset="0"/>
              <a:buChar char="•"/>
            </a:pPr>
            <a:r>
              <a:rPr lang="en-US" sz="1400" dirty="0">
                <a:latin typeface="Gill Sans MT" charset="0"/>
                <a:ea typeface="Gill Sans MT" charset="0"/>
                <a:cs typeface="Gill Sans MT" charset="0"/>
              </a:rPr>
              <a:t>Access-based residence (e.g., hotel apartment), Limited possessions. No shopping beyond necessity</a:t>
            </a:r>
          </a:p>
        </p:txBody>
      </p:sp>
      <p:sp>
        <p:nvSpPr>
          <p:cNvPr id="10" name="Oval 9"/>
          <p:cNvSpPr/>
          <p:nvPr/>
        </p:nvSpPr>
        <p:spPr>
          <a:xfrm>
            <a:off x="5750544" y="3729330"/>
            <a:ext cx="222711" cy="22886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TextBox 10"/>
          <p:cNvSpPr txBox="1"/>
          <p:nvPr/>
        </p:nvSpPr>
        <p:spPr>
          <a:xfrm>
            <a:off x="5563749" y="4072446"/>
            <a:ext cx="694421" cy="323165"/>
          </a:xfrm>
          <a:prstGeom prst="rect">
            <a:avLst/>
          </a:prstGeom>
          <a:noFill/>
        </p:spPr>
        <p:txBody>
          <a:bodyPr wrap="none" rtlCol="0">
            <a:spAutoFit/>
          </a:bodyPr>
          <a:lstStyle/>
          <a:p>
            <a:r>
              <a:rPr lang="en-US" sz="1500" b="1" i="1" dirty="0">
                <a:solidFill>
                  <a:srgbClr val="C00000"/>
                </a:solidFill>
                <a:latin typeface="Gill Sans MT" charset="0"/>
                <a:ea typeface="Gill Sans MT" charset="0"/>
                <a:cs typeface="Gill Sans MT" charset="0"/>
              </a:rPr>
              <a:t>Dubai</a:t>
            </a:r>
          </a:p>
        </p:txBody>
      </p:sp>
      <p:sp>
        <p:nvSpPr>
          <p:cNvPr id="12" name="Oval 11"/>
          <p:cNvSpPr/>
          <p:nvPr/>
        </p:nvSpPr>
        <p:spPr>
          <a:xfrm>
            <a:off x="3986478" y="2595933"/>
            <a:ext cx="222711" cy="22886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TextBox 12"/>
          <p:cNvSpPr txBox="1"/>
          <p:nvPr/>
        </p:nvSpPr>
        <p:spPr>
          <a:xfrm>
            <a:off x="3722891" y="2134983"/>
            <a:ext cx="821059" cy="323165"/>
          </a:xfrm>
          <a:prstGeom prst="rect">
            <a:avLst/>
          </a:prstGeom>
          <a:noFill/>
        </p:spPr>
        <p:txBody>
          <a:bodyPr wrap="none" rtlCol="0">
            <a:spAutoFit/>
          </a:bodyPr>
          <a:lstStyle/>
          <a:p>
            <a:r>
              <a:rPr lang="en-US" sz="1500" b="1" i="1" dirty="0">
                <a:solidFill>
                  <a:srgbClr val="C00000"/>
                </a:solidFill>
                <a:latin typeface="Gill Sans MT" charset="0"/>
                <a:ea typeface="Gill Sans MT" charset="0"/>
                <a:cs typeface="Gill Sans MT" charset="0"/>
              </a:rPr>
              <a:t>London</a:t>
            </a:r>
          </a:p>
        </p:txBody>
      </p:sp>
      <p:sp>
        <p:nvSpPr>
          <p:cNvPr id="14" name="Oval 13"/>
          <p:cNvSpPr/>
          <p:nvPr/>
        </p:nvSpPr>
        <p:spPr>
          <a:xfrm>
            <a:off x="4649548" y="2829419"/>
            <a:ext cx="222711" cy="22886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TextBox 14"/>
          <p:cNvSpPr txBox="1"/>
          <p:nvPr/>
        </p:nvSpPr>
        <p:spPr>
          <a:xfrm>
            <a:off x="4799118" y="2572019"/>
            <a:ext cx="679994" cy="323165"/>
          </a:xfrm>
          <a:prstGeom prst="rect">
            <a:avLst/>
          </a:prstGeom>
          <a:noFill/>
        </p:spPr>
        <p:txBody>
          <a:bodyPr wrap="none" rtlCol="0">
            <a:spAutoFit/>
          </a:bodyPr>
          <a:lstStyle/>
          <a:p>
            <a:r>
              <a:rPr lang="en-US" sz="1500" b="1" i="1" dirty="0">
                <a:solidFill>
                  <a:srgbClr val="C00000"/>
                </a:solidFill>
                <a:latin typeface="Gill Sans MT" charset="0"/>
                <a:ea typeface="Gill Sans MT" charset="0"/>
                <a:cs typeface="Gill Sans MT" charset="0"/>
              </a:rPr>
              <a:t>Berlin</a:t>
            </a:r>
          </a:p>
        </p:txBody>
      </p:sp>
      <p:sp>
        <p:nvSpPr>
          <p:cNvPr id="16" name="TextBox 15"/>
          <p:cNvSpPr txBox="1"/>
          <p:nvPr/>
        </p:nvSpPr>
        <p:spPr>
          <a:xfrm>
            <a:off x="5495114" y="1565247"/>
            <a:ext cx="3562211" cy="1615827"/>
          </a:xfrm>
          <a:prstGeom prst="rect">
            <a:avLst/>
          </a:prstGeom>
          <a:solidFill>
            <a:schemeClr val="bg1"/>
          </a:solidFill>
          <a:ln>
            <a:solidFill>
              <a:schemeClr val="accent1">
                <a:shade val="50000"/>
              </a:schemeClr>
            </a:solidFill>
          </a:ln>
        </p:spPr>
        <p:txBody>
          <a:bodyPr wrap="square" rtlCol="0">
            <a:spAutoFit/>
          </a:bodyPr>
          <a:lstStyle/>
          <a:p>
            <a:pPr marL="338138" indent="-192881">
              <a:spcBef>
                <a:spcPts val="600"/>
              </a:spcBef>
              <a:buFont typeface="Arial" charset="0"/>
              <a:buChar char="•"/>
            </a:pPr>
            <a:r>
              <a:rPr lang="en-US" sz="1400" dirty="0">
                <a:latin typeface="Gill Sans MT" charset="0"/>
                <a:ea typeface="Gill Sans MT" charset="0"/>
                <a:cs typeface="Gill Sans MT" charset="0"/>
              </a:rPr>
              <a:t>“Emotional home”. Spends 2 months/year</a:t>
            </a:r>
          </a:p>
          <a:p>
            <a:pPr marL="338138" indent="-192881">
              <a:spcBef>
                <a:spcPts val="600"/>
              </a:spcBef>
              <a:buFont typeface="Arial" charset="0"/>
              <a:buChar char="•"/>
            </a:pPr>
            <a:r>
              <a:rPr lang="en-US" sz="1400" dirty="0">
                <a:latin typeface="Gill Sans MT" charset="0"/>
                <a:ea typeface="Gill Sans MT" charset="0"/>
                <a:cs typeface="Gill Sans MT" charset="0"/>
              </a:rPr>
              <a:t>Extensive domestic activities (e.g., DIY)</a:t>
            </a:r>
          </a:p>
          <a:p>
            <a:pPr marL="338138" indent="-192881">
              <a:spcBef>
                <a:spcPts val="600"/>
              </a:spcBef>
              <a:buFont typeface="Arial" charset="0"/>
              <a:buChar char="•"/>
            </a:pPr>
            <a:r>
              <a:rPr lang="en-US" sz="1400" dirty="0">
                <a:latin typeface="Gill Sans MT" charset="0"/>
                <a:ea typeface="Gill Sans MT" charset="0"/>
                <a:cs typeface="Gill Sans MT" charset="0"/>
              </a:rPr>
              <a:t>Strong familial and social relations</a:t>
            </a:r>
          </a:p>
          <a:p>
            <a:pPr marL="338138" indent="-192881">
              <a:spcBef>
                <a:spcPts val="600"/>
              </a:spcBef>
              <a:buFont typeface="Arial" charset="0"/>
              <a:buChar char="•"/>
            </a:pPr>
            <a:r>
              <a:rPr lang="en-US" sz="1400" dirty="0">
                <a:latin typeface="Gill Sans MT" charset="0"/>
                <a:ea typeface="Gill Sans MT" charset="0"/>
                <a:cs typeface="Gill Sans MT" charset="0"/>
              </a:rPr>
              <a:t>Owns a house. All material possessions (e.g., DVDs, books, music instruments) are stored</a:t>
            </a:r>
          </a:p>
        </p:txBody>
      </p:sp>
      <p:sp>
        <p:nvSpPr>
          <p:cNvPr id="17" name="TextBox 16"/>
          <p:cNvSpPr txBox="1"/>
          <p:nvPr/>
        </p:nvSpPr>
        <p:spPr>
          <a:xfrm>
            <a:off x="212185" y="2042303"/>
            <a:ext cx="3562211" cy="2046714"/>
          </a:xfrm>
          <a:prstGeom prst="rect">
            <a:avLst/>
          </a:prstGeom>
          <a:solidFill>
            <a:schemeClr val="bg1"/>
          </a:solidFill>
          <a:ln>
            <a:solidFill>
              <a:schemeClr val="accent1">
                <a:shade val="50000"/>
              </a:schemeClr>
            </a:solidFill>
          </a:ln>
        </p:spPr>
        <p:txBody>
          <a:bodyPr wrap="square" rtlCol="0">
            <a:spAutoFit/>
          </a:bodyPr>
          <a:lstStyle/>
          <a:p>
            <a:pPr marL="338138" indent="-192881">
              <a:spcBef>
                <a:spcPts val="600"/>
              </a:spcBef>
              <a:buFont typeface="Arial" charset="0"/>
              <a:buChar char="•"/>
            </a:pPr>
            <a:r>
              <a:rPr lang="en-US" sz="1400" dirty="0">
                <a:latin typeface="Gill Sans MT" charset="0"/>
                <a:ea typeface="Gill Sans MT" charset="0"/>
                <a:cs typeface="Gill Sans MT" charset="0"/>
              </a:rPr>
              <a:t>“Home away from home”. Permanent work contract, spends 7 months/year</a:t>
            </a:r>
          </a:p>
          <a:p>
            <a:pPr marL="338138" indent="-192881">
              <a:spcBef>
                <a:spcPts val="600"/>
              </a:spcBef>
              <a:buFont typeface="Arial" charset="0"/>
              <a:buChar char="•"/>
            </a:pPr>
            <a:r>
              <a:rPr lang="en-US" sz="1400" dirty="0">
                <a:latin typeface="Gill Sans MT" charset="0"/>
                <a:ea typeface="Gill Sans MT" charset="0"/>
                <a:cs typeface="Gill Sans MT" charset="0"/>
              </a:rPr>
              <a:t>Routine-based domestic activities (e.g., meal prep, chores)</a:t>
            </a:r>
          </a:p>
          <a:p>
            <a:pPr marL="338138" indent="-192881">
              <a:spcBef>
                <a:spcPts val="600"/>
              </a:spcBef>
              <a:buFont typeface="Arial" charset="0"/>
              <a:buChar char="•"/>
            </a:pPr>
            <a:r>
              <a:rPr lang="en-US" sz="1400" dirty="0">
                <a:latin typeface="Gill Sans MT" charset="0"/>
                <a:ea typeface="Gill Sans MT" charset="0"/>
                <a:cs typeface="Gill Sans MT" charset="0"/>
              </a:rPr>
              <a:t>Selective social relations and commercial friends</a:t>
            </a:r>
          </a:p>
          <a:p>
            <a:pPr marL="338138" indent="-192881">
              <a:spcBef>
                <a:spcPts val="600"/>
              </a:spcBef>
              <a:buFont typeface="Arial" charset="0"/>
              <a:buChar char="•"/>
            </a:pPr>
            <a:r>
              <a:rPr lang="en-US" sz="1400" dirty="0">
                <a:latin typeface="Gill Sans MT" charset="0"/>
                <a:ea typeface="Gill Sans MT" charset="0"/>
                <a:cs typeface="Gill Sans MT" charset="0"/>
              </a:rPr>
              <a:t>Symbolic material possession (e.g., rug symbolizing family home)</a:t>
            </a:r>
          </a:p>
        </p:txBody>
      </p:sp>
      <p:sp>
        <p:nvSpPr>
          <p:cNvPr id="18" name="TextBox 17"/>
          <p:cNvSpPr txBox="1"/>
          <p:nvPr/>
        </p:nvSpPr>
        <p:spPr>
          <a:xfrm>
            <a:off x="344421" y="5213387"/>
            <a:ext cx="3642057" cy="1477328"/>
          </a:xfrm>
          <a:prstGeom prst="rect">
            <a:avLst/>
          </a:prstGeom>
          <a:solidFill>
            <a:schemeClr val="bg1"/>
          </a:solidFill>
          <a:ln>
            <a:solidFill>
              <a:srgbClr val="C00000"/>
            </a:solidFill>
            <a:prstDash val="dash"/>
            <a:bevel/>
          </a:ln>
        </p:spPr>
        <p:txBody>
          <a:bodyPr wrap="square" rtlCol="0">
            <a:spAutoFit/>
          </a:bodyPr>
          <a:lstStyle/>
          <a:p>
            <a:pPr marL="47625"/>
            <a:r>
              <a:rPr lang="en-US" sz="1400" b="1" u="sng" dirty="0">
                <a:latin typeface="Gill Sans MT" charset="0"/>
                <a:ea typeface="Gill Sans MT" charset="0"/>
                <a:cs typeface="Gill Sans MT" charset="0"/>
              </a:rPr>
              <a:t>Adam</a:t>
            </a:r>
          </a:p>
          <a:p>
            <a:pPr marL="338138" indent="-192881">
              <a:spcBef>
                <a:spcPts val="600"/>
              </a:spcBef>
              <a:buFont typeface="Arial" charset="0"/>
              <a:buChar char="•"/>
            </a:pPr>
            <a:r>
              <a:rPr lang="en-US" sz="1400" dirty="0">
                <a:latin typeface="Gill Sans MT" charset="0"/>
                <a:ea typeface="Gill Sans MT" charset="0"/>
                <a:cs typeface="Gill Sans MT" charset="0"/>
              </a:rPr>
              <a:t>62 years old, born in Germany</a:t>
            </a:r>
          </a:p>
          <a:p>
            <a:pPr marL="338138" indent="-192881">
              <a:spcBef>
                <a:spcPts val="600"/>
              </a:spcBef>
              <a:buFont typeface="Arial" charset="0"/>
              <a:buChar char="•"/>
            </a:pPr>
            <a:r>
              <a:rPr lang="en-US" sz="1400" dirty="0">
                <a:latin typeface="Gill Sans MT" charset="0"/>
                <a:ea typeface="Gill Sans MT" charset="0"/>
                <a:cs typeface="Gill Sans MT" charset="0"/>
              </a:rPr>
              <a:t>Education: MSc</a:t>
            </a:r>
          </a:p>
          <a:p>
            <a:pPr marL="338138" indent="-192881">
              <a:spcBef>
                <a:spcPts val="600"/>
              </a:spcBef>
              <a:buFont typeface="Arial" charset="0"/>
              <a:buChar char="•"/>
            </a:pPr>
            <a:r>
              <a:rPr lang="en-US" sz="1400" dirty="0">
                <a:latin typeface="Gill Sans MT" charset="0"/>
                <a:ea typeface="Gill Sans MT" charset="0"/>
                <a:cs typeface="Gill Sans MT" charset="0"/>
              </a:rPr>
              <a:t>Speaks 3 languages</a:t>
            </a:r>
          </a:p>
          <a:p>
            <a:pPr marL="338138" indent="-192881">
              <a:spcBef>
                <a:spcPts val="600"/>
              </a:spcBef>
              <a:buFont typeface="Arial" charset="0"/>
              <a:buChar char="•"/>
            </a:pPr>
            <a:r>
              <a:rPr lang="en-US" sz="1400" dirty="0">
                <a:latin typeface="Gill Sans MT" charset="0"/>
                <a:ea typeface="Gill Sans MT" charset="0"/>
                <a:cs typeface="Gill Sans MT" charset="0"/>
              </a:rPr>
              <a:t>Married with 2 kids, family lives in Berlin</a:t>
            </a:r>
          </a:p>
        </p:txBody>
      </p:sp>
      <p:sp>
        <p:nvSpPr>
          <p:cNvPr id="22" name="Arc 21"/>
          <p:cNvSpPr/>
          <p:nvPr/>
        </p:nvSpPr>
        <p:spPr>
          <a:xfrm rot="21035879">
            <a:off x="4525720" y="2952538"/>
            <a:ext cx="1466371" cy="1153299"/>
          </a:xfrm>
          <a:prstGeom prst="arc">
            <a:avLst/>
          </a:prstGeom>
          <a:ln w="9525">
            <a:solidFill>
              <a:srgbClr val="C00000"/>
            </a:solidFill>
            <a:headEnd type="stealth"/>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a:p>
        </p:txBody>
      </p:sp>
      <p:sp>
        <p:nvSpPr>
          <p:cNvPr id="23" name="Arc 22"/>
          <p:cNvSpPr/>
          <p:nvPr/>
        </p:nvSpPr>
        <p:spPr>
          <a:xfrm rot="19826837">
            <a:off x="4302602" y="2282072"/>
            <a:ext cx="945930" cy="1084306"/>
          </a:xfrm>
          <a:prstGeom prst="arc">
            <a:avLst/>
          </a:prstGeom>
          <a:ln w="9525">
            <a:solidFill>
              <a:srgbClr val="C00000"/>
            </a:solidFill>
            <a:headEnd type="stealth"/>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a:p>
        </p:txBody>
      </p:sp>
      <p:sp>
        <p:nvSpPr>
          <p:cNvPr id="24" name="Arc 23"/>
          <p:cNvSpPr/>
          <p:nvPr/>
        </p:nvSpPr>
        <p:spPr>
          <a:xfrm rot="11672691">
            <a:off x="3993156" y="2328597"/>
            <a:ext cx="2249704" cy="1720454"/>
          </a:xfrm>
          <a:prstGeom prst="arc">
            <a:avLst>
              <a:gd name="adj1" fmla="val 13535495"/>
              <a:gd name="adj2" fmla="val 153501"/>
            </a:avLst>
          </a:prstGeom>
          <a:ln w="9525">
            <a:solidFill>
              <a:srgbClr val="C00000"/>
            </a:solidFill>
            <a:headEnd type="stealth"/>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a:p>
        </p:txBody>
      </p:sp>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8637" y="3183020"/>
            <a:ext cx="720900" cy="720900"/>
          </a:xfrm>
          <a:prstGeom prst="rect">
            <a:avLst/>
          </a:prstGeom>
        </p:spPr>
      </p:pic>
      <p:sp>
        <p:nvSpPr>
          <p:cNvPr id="2" name="Title 1">
            <a:extLst>
              <a:ext uri="{FF2B5EF4-FFF2-40B4-BE49-F238E27FC236}">
                <a16:creationId xmlns:a16="http://schemas.microsoft.com/office/drawing/2014/main" id="{8A5D8DE2-DADC-46E1-2295-8F252064F83F}"/>
              </a:ext>
            </a:extLst>
          </p:cNvPr>
          <p:cNvSpPr>
            <a:spLocks noGrp="1"/>
          </p:cNvSpPr>
          <p:nvPr>
            <p:ph type="title"/>
          </p:nvPr>
        </p:nvSpPr>
        <p:spPr>
          <a:xfrm>
            <a:off x="632947" y="209836"/>
            <a:ext cx="7886700" cy="1074033"/>
          </a:xfrm>
        </p:spPr>
        <p:txBody>
          <a:bodyPr>
            <a:noAutofit/>
          </a:bodyPr>
          <a:lstStyle/>
          <a:p>
            <a:pPr algn="ctr"/>
            <a:r>
              <a:rPr lang="en-US" sz="3200" dirty="0">
                <a:latin typeface="Gill Sans MT" charset="0"/>
                <a:ea typeface="Gill Sans MT" charset="0"/>
                <a:cs typeface="Gill Sans MT" charset="0"/>
              </a:rPr>
              <a:t>Study motivation: </a:t>
            </a:r>
            <a:br>
              <a:rPr lang="en-US" sz="3200" dirty="0">
                <a:latin typeface="Gill Sans MT" charset="0"/>
                <a:ea typeface="Gill Sans MT" charset="0"/>
                <a:cs typeface="Gill Sans MT" charset="0"/>
              </a:rPr>
            </a:br>
            <a:r>
              <a:rPr lang="en-US" sz="3200" dirty="0">
                <a:latin typeface="Gill Sans MT" charset="0"/>
                <a:ea typeface="Gill Sans MT" charset="0"/>
                <a:cs typeface="Gill Sans MT" charset="0"/>
              </a:rPr>
              <a:t>Developing a single, stable home is challenged in global mobility</a:t>
            </a:r>
          </a:p>
        </p:txBody>
      </p:sp>
    </p:spTree>
    <p:extLst>
      <p:ext uri="{BB962C8B-B14F-4D97-AF65-F5344CB8AC3E}">
        <p14:creationId xmlns:p14="http://schemas.microsoft.com/office/powerpoint/2010/main" val="1558681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D8DE2-DADC-46E1-2295-8F252064F83F}"/>
              </a:ext>
            </a:extLst>
          </p:cNvPr>
          <p:cNvSpPr>
            <a:spLocks noGrp="1"/>
          </p:cNvSpPr>
          <p:nvPr>
            <p:ph type="title"/>
          </p:nvPr>
        </p:nvSpPr>
        <p:spPr>
          <a:xfrm>
            <a:off x="632947" y="118396"/>
            <a:ext cx="7886700" cy="1074033"/>
          </a:xfrm>
        </p:spPr>
        <p:txBody>
          <a:bodyPr>
            <a:noAutofit/>
          </a:bodyPr>
          <a:lstStyle/>
          <a:p>
            <a:pPr algn="ctr"/>
            <a:r>
              <a:rPr lang="en-US" sz="3200" dirty="0">
                <a:latin typeface="Gill Sans MT" charset="0"/>
                <a:ea typeface="Gill Sans MT" charset="0"/>
                <a:cs typeface="Gill Sans MT" charset="0"/>
              </a:rPr>
              <a:t>The consumer psychology problem</a:t>
            </a:r>
          </a:p>
        </p:txBody>
      </p:sp>
      <p:sp>
        <p:nvSpPr>
          <p:cNvPr id="3" name="TextBox 2">
            <a:extLst>
              <a:ext uri="{FF2B5EF4-FFF2-40B4-BE49-F238E27FC236}">
                <a16:creationId xmlns:a16="http://schemas.microsoft.com/office/drawing/2014/main" id="{1E2B8EB5-B88E-DB2F-E701-3260950E947D}"/>
              </a:ext>
            </a:extLst>
          </p:cNvPr>
          <p:cNvSpPr txBox="1"/>
          <p:nvPr/>
        </p:nvSpPr>
        <p:spPr>
          <a:xfrm>
            <a:off x="262890" y="1215289"/>
            <a:ext cx="8732520" cy="5755422"/>
          </a:xfrm>
          <a:prstGeom prst="rect">
            <a:avLst/>
          </a:prstGeom>
          <a:noFill/>
        </p:spPr>
        <p:txBody>
          <a:bodyPr wrap="square" rtlCol="0">
            <a:spAutoFit/>
          </a:bodyPr>
          <a:lstStyle/>
          <a:p>
            <a:pPr>
              <a:spcBef>
                <a:spcPts val="600"/>
              </a:spcBef>
            </a:pPr>
            <a:r>
              <a:rPr lang="en-GB" sz="1700" dirty="0">
                <a:effectLst/>
                <a:latin typeface="Gill Sans MT" panose="020B0502020104020203" pitchFamily="34" charset="77"/>
                <a:ea typeface="Times New Roman" panose="02020603050405020304" pitchFamily="18" charset="0"/>
                <a:cs typeface="Calibri" panose="020F0502020204030204" pitchFamily="34" charset="0"/>
              </a:rPr>
              <a:t>Prior consumer research </a:t>
            </a:r>
          </a:p>
          <a:p>
            <a:pPr marL="742950" lvl="1" indent="-285750">
              <a:spcBef>
                <a:spcPts val="600"/>
              </a:spcBef>
              <a:buFont typeface="Arial" panose="020B0604020202020204" pitchFamily="34" charset="0"/>
              <a:buChar char="•"/>
            </a:pPr>
            <a:r>
              <a:rPr lang="en-GB" sz="1700" dirty="0">
                <a:effectLst/>
                <a:latin typeface="Gill Sans MT" panose="020B0502020104020203" pitchFamily="34" charset="77"/>
                <a:ea typeface="Times New Roman" panose="02020603050405020304" pitchFamily="18" charset="0"/>
                <a:cs typeface="Calibri" panose="020F0502020204030204" pitchFamily="34" charset="0"/>
              </a:rPr>
              <a:t>Perceives home as a singular and sacred place, often tied to a place (e.g., the house) and a nation-state. </a:t>
            </a:r>
          </a:p>
          <a:p>
            <a:pPr marL="742950" lvl="1" indent="-285750">
              <a:spcBef>
                <a:spcPts val="600"/>
              </a:spcBef>
              <a:buFont typeface="Arial" panose="020B0604020202020204" pitchFamily="34" charset="0"/>
              <a:buChar char="•"/>
            </a:pPr>
            <a:r>
              <a:rPr lang="en-US" sz="1700" dirty="0">
                <a:latin typeface="Gill Sans MT" panose="020B0502020104020203" pitchFamily="34" charset="77"/>
                <a:cs typeface="Calibri" panose="020F0502020204030204" pitchFamily="34" charset="0"/>
              </a:rPr>
              <a:t>Argues that consumers must dwell for a long time and develop an attachment to their home </a:t>
            </a:r>
          </a:p>
          <a:p>
            <a:pPr marL="742950" lvl="1" indent="-285750">
              <a:spcBef>
                <a:spcPts val="600"/>
              </a:spcBef>
              <a:buFont typeface="Arial" panose="020B0604020202020204" pitchFamily="34" charset="0"/>
              <a:buChar char="•"/>
            </a:pPr>
            <a:r>
              <a:rPr lang="en-US" sz="1700" dirty="0">
                <a:latin typeface="Gill Sans MT" panose="020B0502020104020203" pitchFamily="34" charset="77"/>
                <a:cs typeface="Calibri" panose="020F0502020204030204" pitchFamily="34" charset="0"/>
              </a:rPr>
              <a:t>Assumes that without a home consumers feel rootless, disoriented, and lacking an anchor for key social connections and identity, thus experiencing a diminished sense of well-being (</a:t>
            </a:r>
            <a:r>
              <a:rPr lang="en-US" sz="1700" dirty="0" err="1">
                <a:latin typeface="Gill Sans MT" panose="020B0502020104020203" pitchFamily="34" charset="77"/>
                <a:cs typeface="Calibri" panose="020F0502020204030204" pitchFamily="34" charset="0"/>
              </a:rPr>
              <a:t>Eichinger</a:t>
            </a:r>
            <a:r>
              <a:rPr lang="en-US" sz="1700" dirty="0">
                <a:latin typeface="Gill Sans MT" panose="020B0502020104020203" pitchFamily="34" charset="77"/>
                <a:cs typeface="Calibri" panose="020F0502020204030204" pitchFamily="34" charset="0"/>
              </a:rPr>
              <a:t> et al. 2022; Hill 1991; Mehta and Belk 1991). </a:t>
            </a:r>
          </a:p>
          <a:p>
            <a:pPr marL="11113" lvl="1">
              <a:spcBef>
                <a:spcPts val="600"/>
              </a:spcBef>
            </a:pPr>
            <a:endParaRPr lang="en-GB" sz="1700" dirty="0">
              <a:effectLst/>
              <a:latin typeface="Gill Sans MT" panose="020B0502020104020203" pitchFamily="34" charset="77"/>
              <a:ea typeface="Times New Roman" panose="02020603050405020304" pitchFamily="18" charset="0"/>
              <a:cs typeface="Calibri" panose="020F0502020204030204" pitchFamily="34" charset="0"/>
            </a:endParaRPr>
          </a:p>
          <a:p>
            <a:pPr marL="11113" lvl="1">
              <a:spcBef>
                <a:spcPts val="600"/>
              </a:spcBef>
            </a:pPr>
            <a:r>
              <a:rPr lang="en-GB" sz="1700" dirty="0">
                <a:effectLst/>
                <a:latin typeface="Gill Sans MT" panose="020B0502020104020203" pitchFamily="34" charset="77"/>
                <a:ea typeface="Times New Roman" panose="02020603050405020304" pitchFamily="18" charset="0"/>
                <a:cs typeface="Calibri" panose="020F0502020204030204" pitchFamily="34" charset="0"/>
              </a:rPr>
              <a:t>In global mobility</a:t>
            </a:r>
            <a:endParaRPr lang="en-US" sz="1700" dirty="0">
              <a:latin typeface="Gill Sans MT" panose="020B0502020104020203" pitchFamily="34" charset="77"/>
              <a:cs typeface="Calibri" panose="020F0502020204030204" pitchFamily="34" charset="0"/>
            </a:endParaRPr>
          </a:p>
          <a:p>
            <a:pPr marL="742950" lvl="1" indent="-285750">
              <a:spcBef>
                <a:spcPts val="600"/>
              </a:spcBef>
              <a:buFont typeface="Arial" panose="020B0604020202020204" pitchFamily="34" charset="0"/>
              <a:buChar char="•"/>
            </a:pPr>
            <a:r>
              <a:rPr lang="en-US" sz="1700" dirty="0">
                <a:latin typeface="Gill Sans MT" panose="020B0502020104020203" pitchFamily="34" charset="77"/>
                <a:cs typeface="Calibri" panose="020F0502020204030204" pitchFamily="34" charset="0"/>
              </a:rPr>
              <a:t>Developing a single, singularized place to call home is challenged </a:t>
            </a:r>
          </a:p>
          <a:p>
            <a:pPr marL="742950" lvl="1" indent="-285750">
              <a:spcBef>
                <a:spcPts val="600"/>
              </a:spcBef>
              <a:buFont typeface="Arial" panose="020B0604020202020204" pitchFamily="34" charset="0"/>
              <a:buChar char="•"/>
            </a:pPr>
            <a:r>
              <a:rPr lang="en-US" sz="1700" dirty="0">
                <a:latin typeface="Gill Sans MT" panose="020B0502020104020203" pitchFamily="34" charset="77"/>
                <a:cs typeface="Calibri" panose="020F0502020204030204" pitchFamily="34" charset="0"/>
              </a:rPr>
              <a:t>Consumers develop and maintain multiple homes some of which lack the materiality, emotional attachment, and sense of ownership typically identified as essential elements of a home. </a:t>
            </a:r>
          </a:p>
          <a:p>
            <a:pPr marL="11113" lvl="1">
              <a:spcBef>
                <a:spcPts val="600"/>
              </a:spcBef>
            </a:pPr>
            <a:r>
              <a:rPr lang="en-US" sz="1700" dirty="0">
                <a:latin typeface="Gill Sans MT" panose="020B0502020104020203" pitchFamily="34" charset="77"/>
                <a:cs typeface="Calibri" panose="020F0502020204030204" pitchFamily="34" charset="0"/>
              </a:rPr>
              <a:t>RQs:  What are the meanings of home for globally mobile individuals, especially in relation to consumption practices, possessions, and ownership? How does the multiplicity and fragmentation of home in global mobility impact consumers’ well-being and identity? How do consumers cope with the psychological consequences of this multiplicity and fragmentation?</a:t>
            </a:r>
          </a:p>
          <a:p>
            <a:pPr marL="742950" lvl="1" indent="-285750">
              <a:spcBef>
                <a:spcPts val="600"/>
              </a:spcBef>
              <a:buFont typeface="Arial" panose="020B0604020202020204" pitchFamily="34" charset="0"/>
              <a:buChar char="•"/>
            </a:pPr>
            <a:endParaRPr lang="en-US" sz="1700" dirty="0">
              <a:latin typeface="Gill Sans MT" panose="020B0502020104020203" pitchFamily="34" charset="77"/>
              <a:cs typeface="Calibri" panose="020F0502020204030204" pitchFamily="34" charset="0"/>
            </a:endParaRPr>
          </a:p>
        </p:txBody>
      </p:sp>
    </p:spTree>
    <p:extLst>
      <p:ext uri="{BB962C8B-B14F-4D97-AF65-F5344CB8AC3E}">
        <p14:creationId xmlns:p14="http://schemas.microsoft.com/office/powerpoint/2010/main" val="3214194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D8DE2-DADC-46E1-2295-8F252064F83F}"/>
              </a:ext>
            </a:extLst>
          </p:cNvPr>
          <p:cNvSpPr>
            <a:spLocks noGrp="1"/>
          </p:cNvSpPr>
          <p:nvPr>
            <p:ph type="title"/>
          </p:nvPr>
        </p:nvSpPr>
        <p:spPr>
          <a:xfrm>
            <a:off x="632947" y="118396"/>
            <a:ext cx="7886700" cy="1074033"/>
          </a:xfrm>
        </p:spPr>
        <p:txBody>
          <a:bodyPr>
            <a:noAutofit/>
          </a:bodyPr>
          <a:lstStyle/>
          <a:p>
            <a:pPr algn="ctr"/>
            <a:r>
              <a:rPr lang="en-GB" sz="3200" dirty="0">
                <a:latin typeface="Gill Sans MT" panose="020B0502020104020203" pitchFamily="34" charset="77"/>
                <a:cs typeface="Calibri" panose="020F0502020204030204" pitchFamily="34" charset="0"/>
              </a:rPr>
              <a:t>Three theoretical perspectives on home</a:t>
            </a:r>
            <a:endParaRPr lang="en-US" sz="3200" dirty="0">
              <a:latin typeface="Gill Sans MT" charset="0"/>
              <a:ea typeface="Gill Sans MT" charset="0"/>
              <a:cs typeface="Gill Sans MT" charset="0"/>
            </a:endParaRPr>
          </a:p>
        </p:txBody>
      </p:sp>
      <p:sp>
        <p:nvSpPr>
          <p:cNvPr id="3" name="TextBox 2">
            <a:extLst>
              <a:ext uri="{FF2B5EF4-FFF2-40B4-BE49-F238E27FC236}">
                <a16:creationId xmlns:a16="http://schemas.microsoft.com/office/drawing/2014/main" id="{1E2B8EB5-B88E-DB2F-E701-3260950E947D}"/>
              </a:ext>
            </a:extLst>
          </p:cNvPr>
          <p:cNvSpPr txBox="1"/>
          <p:nvPr/>
        </p:nvSpPr>
        <p:spPr>
          <a:xfrm>
            <a:off x="228600" y="986689"/>
            <a:ext cx="8732520" cy="5801588"/>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1700" b="1" dirty="0">
                <a:latin typeface="Gill Sans MT" panose="020B0502020104020203" pitchFamily="34" charset="77"/>
                <a:cs typeface="Calibri" panose="020F0502020204030204" pitchFamily="34" charset="0"/>
              </a:rPr>
              <a:t>Place based perspective on Home</a:t>
            </a:r>
          </a:p>
          <a:p>
            <a:pPr marL="742950" lvl="1" indent="-285750">
              <a:spcBef>
                <a:spcPts val="600"/>
              </a:spcBef>
              <a:buFont typeface="Arial" panose="020B0604020202020204" pitchFamily="34" charset="0"/>
              <a:buChar char="•"/>
            </a:pPr>
            <a:r>
              <a:rPr lang="en-GB" sz="1700" dirty="0">
                <a:latin typeface="Gill Sans MT" panose="020B0502020104020203" pitchFamily="34" charset="77"/>
                <a:cs typeface="Calibri" panose="020F0502020204030204" pitchFamily="34" charset="0"/>
              </a:rPr>
              <a:t>Is associated with a physical structure –a house– and the material manifestations of dwelling (e.g., home ownership, possessions) (Mallet 2004). </a:t>
            </a:r>
          </a:p>
          <a:p>
            <a:pPr marL="742950" lvl="1" indent="-285750">
              <a:spcBef>
                <a:spcPts val="600"/>
              </a:spcBef>
              <a:buFont typeface="Arial" panose="020B0604020202020204" pitchFamily="34" charset="0"/>
              <a:buChar char="•"/>
            </a:pPr>
            <a:r>
              <a:rPr lang="en-GB" sz="1700" dirty="0">
                <a:latin typeface="Gill Sans MT" panose="020B0502020104020203" pitchFamily="34" charset="77"/>
                <a:cs typeface="Calibri" panose="020F0502020204030204" pitchFamily="34" charset="0"/>
              </a:rPr>
              <a:t>Often implies a singular place, enclosed, stable, and private (McCracken 1989)</a:t>
            </a:r>
          </a:p>
          <a:p>
            <a:pPr marL="742950" lvl="1" indent="-285750">
              <a:spcBef>
                <a:spcPts val="600"/>
              </a:spcBef>
              <a:buFont typeface="Arial" panose="020B0604020202020204" pitchFamily="34" charset="0"/>
              <a:buChar char="•"/>
            </a:pPr>
            <a:r>
              <a:rPr lang="en-GB" sz="1700" dirty="0">
                <a:latin typeface="Gill Sans MT" panose="020B0502020104020203" pitchFamily="34" charset="77"/>
                <a:cs typeface="Calibri" panose="020F0502020204030204" pitchFamily="34" charset="0"/>
              </a:rPr>
              <a:t>Drives a sense of psychological ownership, national identity, and </a:t>
            </a:r>
            <a:r>
              <a:rPr lang="en-GB" sz="1700" dirty="0" err="1">
                <a:latin typeface="Gill Sans MT" panose="020B0502020104020203" pitchFamily="34" charset="77"/>
                <a:cs typeface="Calibri" panose="020F0502020204030204" pitchFamily="34" charset="0"/>
              </a:rPr>
              <a:t>groundedness</a:t>
            </a:r>
            <a:r>
              <a:rPr lang="en-GB" sz="1700" dirty="0">
                <a:latin typeface="Gill Sans MT" panose="020B0502020104020203" pitchFamily="34" charset="77"/>
                <a:cs typeface="Calibri" panose="020F0502020204030204" pitchFamily="34" charset="0"/>
              </a:rPr>
              <a:t>. </a:t>
            </a:r>
          </a:p>
          <a:p>
            <a:pPr>
              <a:spcBef>
                <a:spcPts val="600"/>
              </a:spcBef>
            </a:pPr>
            <a:endParaRPr lang="en-GB" sz="1700" dirty="0">
              <a:latin typeface="Gill Sans MT" panose="020B0502020104020203" pitchFamily="34" charset="77"/>
              <a:cs typeface="Calibri" panose="020F0502020204030204" pitchFamily="34" charset="0"/>
            </a:endParaRPr>
          </a:p>
          <a:p>
            <a:pPr marL="285750" indent="-285750">
              <a:spcBef>
                <a:spcPts val="600"/>
              </a:spcBef>
              <a:buFont typeface="Arial" panose="020B0604020202020204" pitchFamily="34" charset="0"/>
              <a:buChar char="•"/>
            </a:pPr>
            <a:r>
              <a:rPr lang="en-GB" sz="1700" b="1" dirty="0">
                <a:latin typeface="Gill Sans MT" panose="020B0502020104020203" pitchFamily="34" charset="77"/>
                <a:cs typeface="Calibri" panose="020F0502020204030204" pitchFamily="34" charset="0"/>
              </a:rPr>
              <a:t>Space based perspective on Home</a:t>
            </a:r>
          </a:p>
          <a:p>
            <a:pPr marL="742950" lvl="1" indent="-285750">
              <a:spcBef>
                <a:spcPts val="600"/>
              </a:spcBef>
              <a:buFont typeface="Arial" panose="020B0604020202020204" pitchFamily="34" charset="0"/>
              <a:buChar char="•"/>
            </a:pPr>
            <a:r>
              <a:rPr lang="en-GB" sz="1700" dirty="0">
                <a:latin typeface="Gill Sans MT" panose="020B0502020104020203" pitchFamily="34" charset="77"/>
                <a:cs typeface="Calibri" panose="020F0502020204030204" pitchFamily="34" charset="0"/>
              </a:rPr>
              <a:t>Is constituted by the social interactions among the group of people who occupy the space and produce social institutions (e.g., family, household). </a:t>
            </a:r>
          </a:p>
          <a:p>
            <a:pPr marL="742950" lvl="1" indent="-285750">
              <a:spcBef>
                <a:spcPts val="600"/>
              </a:spcBef>
              <a:buFont typeface="Arial" panose="020B0604020202020204" pitchFamily="34" charset="0"/>
              <a:buChar char="•"/>
            </a:pPr>
            <a:r>
              <a:rPr lang="en-GB" sz="1700" dirty="0">
                <a:latin typeface="Gill Sans MT" panose="020B0502020104020203" pitchFamily="34" charset="77"/>
                <a:cs typeface="Calibri" panose="020F0502020204030204" pitchFamily="34" charset="0"/>
              </a:rPr>
              <a:t>Implies ‘feeling at home’ not necessarily in a particular place, but when we are with those whom we love (e.g., family, friends, community)</a:t>
            </a:r>
          </a:p>
          <a:p>
            <a:pPr marL="742950" lvl="1" indent="-285750">
              <a:spcBef>
                <a:spcPts val="600"/>
              </a:spcBef>
              <a:buFont typeface="Arial" panose="020B0604020202020204" pitchFamily="34" charset="0"/>
              <a:buChar char="•"/>
            </a:pPr>
            <a:r>
              <a:rPr lang="en-GB" sz="1700" dirty="0">
                <a:latin typeface="Gill Sans MT" panose="020B0502020104020203" pitchFamily="34" charset="77"/>
                <a:cs typeface="Calibri" panose="020F0502020204030204" pitchFamily="34" charset="0"/>
              </a:rPr>
              <a:t>Drives a sense of emotional attachment, belonging, and rootedness in the world. </a:t>
            </a:r>
          </a:p>
          <a:p>
            <a:pPr lvl="1">
              <a:spcBef>
                <a:spcPts val="600"/>
              </a:spcBef>
            </a:pPr>
            <a:endParaRPr lang="en-GB" sz="1700" dirty="0">
              <a:latin typeface="Gill Sans MT" panose="020B0502020104020203" pitchFamily="34" charset="77"/>
              <a:cs typeface="Calibri" panose="020F0502020204030204" pitchFamily="34" charset="0"/>
            </a:endParaRPr>
          </a:p>
          <a:p>
            <a:pPr marL="285750" indent="-285750">
              <a:spcBef>
                <a:spcPts val="600"/>
              </a:spcBef>
              <a:buFont typeface="Arial" panose="020B0604020202020204" pitchFamily="34" charset="0"/>
              <a:buChar char="•"/>
            </a:pPr>
            <a:r>
              <a:rPr lang="en-GB" sz="1700" b="1" dirty="0">
                <a:latin typeface="Gill Sans MT" panose="020B0502020104020203" pitchFamily="34" charset="77"/>
                <a:cs typeface="Calibri" panose="020F0502020204030204" pitchFamily="34" charset="0"/>
              </a:rPr>
              <a:t>A Practice based perspective </a:t>
            </a:r>
            <a:r>
              <a:rPr lang="en-GB" sz="1700" b="1">
                <a:latin typeface="Gill Sans MT" panose="020B0502020104020203" pitchFamily="34" charset="77"/>
                <a:cs typeface="Calibri" panose="020F0502020204030204" pitchFamily="34" charset="0"/>
              </a:rPr>
              <a:t>on Home</a:t>
            </a:r>
            <a:endParaRPr lang="en-GB" sz="1700" b="1" dirty="0">
              <a:latin typeface="Gill Sans MT" panose="020B0502020104020203" pitchFamily="34" charset="77"/>
              <a:cs typeface="Calibri" panose="020F0502020204030204" pitchFamily="34" charset="0"/>
            </a:endParaRPr>
          </a:p>
          <a:p>
            <a:pPr marL="742950" lvl="1" indent="-285750">
              <a:spcBef>
                <a:spcPts val="600"/>
              </a:spcBef>
              <a:buFont typeface="Arial" panose="020B0604020202020204" pitchFamily="34" charset="0"/>
              <a:buChar char="•"/>
            </a:pPr>
            <a:r>
              <a:rPr lang="en-GB" sz="1700" dirty="0">
                <a:latin typeface="Gill Sans MT" panose="020B0502020104020203" pitchFamily="34" charset="77"/>
                <a:cs typeface="Calibri" panose="020F0502020204030204" pitchFamily="34" charset="0"/>
              </a:rPr>
              <a:t>Is understood as a set of organized, intentional, and thoughtful acts of doings. </a:t>
            </a:r>
          </a:p>
          <a:p>
            <a:pPr marL="742950" lvl="1" indent="-285750">
              <a:spcBef>
                <a:spcPts val="600"/>
              </a:spcBef>
              <a:buFont typeface="Arial" panose="020B0604020202020204" pitchFamily="34" charset="0"/>
              <a:buChar char="•"/>
            </a:pPr>
            <a:r>
              <a:rPr lang="en-GB" sz="1700" dirty="0">
                <a:latin typeface="Gill Sans MT" panose="020B0502020104020203" pitchFamily="34" charset="77"/>
                <a:cs typeface="Calibri" panose="020F0502020204030204" pitchFamily="34" charset="0"/>
              </a:rPr>
              <a:t>Is shaped less by the place and more by the homemaking practices that give meaning to the place (</a:t>
            </a:r>
            <a:r>
              <a:rPr lang="en-GB" sz="1700" dirty="0" err="1">
                <a:latin typeface="Gill Sans MT" panose="020B0502020104020203" pitchFamily="34" charset="77"/>
                <a:cs typeface="Calibri" panose="020F0502020204030204" pitchFamily="34" charset="0"/>
              </a:rPr>
              <a:t>Ellingsen</a:t>
            </a:r>
            <a:r>
              <a:rPr lang="en-GB" sz="1700" dirty="0">
                <a:latin typeface="Gill Sans MT" panose="020B0502020104020203" pitchFamily="34" charset="77"/>
                <a:cs typeface="Calibri" panose="020F0502020204030204" pitchFamily="34" charset="0"/>
              </a:rPr>
              <a:t> and </a:t>
            </a:r>
            <a:r>
              <a:rPr lang="en-GB" sz="1700" dirty="0" err="1">
                <a:latin typeface="Gill Sans MT" panose="020B0502020104020203" pitchFamily="34" charset="77"/>
                <a:cs typeface="Calibri" panose="020F0502020204030204" pitchFamily="34" charset="0"/>
              </a:rPr>
              <a:t>Hidle</a:t>
            </a:r>
            <a:r>
              <a:rPr lang="en-GB" sz="1700" dirty="0">
                <a:latin typeface="Gill Sans MT" panose="020B0502020104020203" pitchFamily="34" charset="77"/>
                <a:cs typeface="Calibri" panose="020F0502020204030204" pitchFamily="34" charset="0"/>
              </a:rPr>
              <a:t> 2013).</a:t>
            </a:r>
          </a:p>
          <a:p>
            <a:pPr marL="742950" lvl="1" indent="-285750">
              <a:spcBef>
                <a:spcPts val="600"/>
              </a:spcBef>
              <a:buFont typeface="Arial" panose="020B0604020202020204" pitchFamily="34" charset="0"/>
              <a:buChar char="•"/>
            </a:pPr>
            <a:r>
              <a:rPr lang="en-GB" sz="1700" dirty="0">
                <a:latin typeface="Gill Sans MT" panose="020B0502020104020203" pitchFamily="34" charset="77"/>
                <a:cs typeface="Calibri" panose="020F0502020204030204" pitchFamily="34" charset="0"/>
              </a:rPr>
              <a:t>Drives a sense of continuity in conditions of change (e.g., global mobility).</a:t>
            </a:r>
          </a:p>
        </p:txBody>
      </p:sp>
    </p:spTree>
    <p:extLst>
      <p:ext uri="{BB962C8B-B14F-4D97-AF65-F5344CB8AC3E}">
        <p14:creationId xmlns:p14="http://schemas.microsoft.com/office/powerpoint/2010/main" val="1328395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D8DE2-DADC-46E1-2295-8F252064F83F}"/>
              </a:ext>
            </a:extLst>
          </p:cNvPr>
          <p:cNvSpPr>
            <a:spLocks noGrp="1"/>
          </p:cNvSpPr>
          <p:nvPr>
            <p:ph type="title"/>
          </p:nvPr>
        </p:nvSpPr>
        <p:spPr>
          <a:xfrm>
            <a:off x="632947" y="118396"/>
            <a:ext cx="7886700" cy="1074033"/>
          </a:xfrm>
        </p:spPr>
        <p:txBody>
          <a:bodyPr>
            <a:noAutofit/>
          </a:bodyPr>
          <a:lstStyle/>
          <a:p>
            <a:pPr algn="ctr"/>
            <a:r>
              <a:rPr lang="en-US" sz="3200" dirty="0">
                <a:latin typeface="Gill Sans MT" charset="0"/>
                <a:ea typeface="Gill Sans MT" charset="0"/>
                <a:cs typeface="Gill Sans MT" charset="0"/>
              </a:rPr>
              <a:t>Study method</a:t>
            </a:r>
          </a:p>
        </p:txBody>
      </p:sp>
      <p:sp>
        <p:nvSpPr>
          <p:cNvPr id="4" name="TextBox 3">
            <a:extLst>
              <a:ext uri="{FF2B5EF4-FFF2-40B4-BE49-F238E27FC236}">
                <a16:creationId xmlns:a16="http://schemas.microsoft.com/office/drawing/2014/main" id="{2CA53FFB-D153-A8D0-9412-5052CF99D9EC}"/>
              </a:ext>
            </a:extLst>
          </p:cNvPr>
          <p:cNvSpPr txBox="1"/>
          <p:nvPr/>
        </p:nvSpPr>
        <p:spPr>
          <a:xfrm>
            <a:off x="411480" y="1489609"/>
            <a:ext cx="8469630" cy="4293483"/>
          </a:xfrm>
          <a:prstGeom prst="rect">
            <a:avLst/>
          </a:prstGeom>
          <a:noFill/>
        </p:spPr>
        <p:txBody>
          <a:bodyPr wrap="square" rtlCol="0">
            <a:spAutoFit/>
          </a:bodyPr>
          <a:lstStyle/>
          <a:p>
            <a:pPr>
              <a:spcBef>
                <a:spcPts val="600"/>
              </a:spcBef>
            </a:pPr>
            <a:r>
              <a:rPr lang="en-GB" sz="1700" dirty="0">
                <a:effectLst/>
                <a:latin typeface="Gill Sans MT" panose="020B0502020104020203" pitchFamily="34" charset="77"/>
                <a:ea typeface="Times New Roman" panose="02020603050405020304" pitchFamily="18" charset="0"/>
                <a:cs typeface="Calibri" panose="020F0502020204030204" pitchFamily="34" charset="0"/>
              </a:rPr>
              <a:t>We conducted a qualitative study by combining phenomenological interviews and ethnographic observation.</a:t>
            </a:r>
          </a:p>
          <a:p>
            <a:pPr>
              <a:spcBef>
                <a:spcPts val="600"/>
              </a:spcBef>
            </a:pPr>
            <a:endParaRPr lang="en-GB" sz="1700" dirty="0">
              <a:latin typeface="Gill Sans MT" panose="020B0502020104020203" pitchFamily="34" charset="77"/>
              <a:ea typeface="Times New Roman" panose="02020603050405020304" pitchFamily="18" charset="0"/>
              <a:cs typeface="Calibri" panose="020F0502020204030204" pitchFamily="34" charset="0"/>
            </a:endParaRPr>
          </a:p>
          <a:p>
            <a:pPr>
              <a:spcBef>
                <a:spcPts val="600"/>
              </a:spcBef>
            </a:pPr>
            <a:r>
              <a:rPr lang="en-GB" sz="1700" dirty="0">
                <a:effectLst/>
                <a:latin typeface="Gill Sans MT" panose="020B0502020104020203" pitchFamily="34" charset="77"/>
                <a:ea typeface="Times New Roman" panose="02020603050405020304" pitchFamily="18" charset="0"/>
                <a:cs typeface="Calibri" panose="020F0502020204030204" pitchFamily="34" charset="0"/>
              </a:rPr>
              <a:t>Sample information: </a:t>
            </a:r>
          </a:p>
          <a:p>
            <a:pPr marL="285750" indent="-285750">
              <a:spcBef>
                <a:spcPts val="600"/>
              </a:spcBef>
              <a:buFont typeface="Arial" panose="020B0604020202020204" pitchFamily="34" charset="0"/>
              <a:buChar char="•"/>
            </a:pPr>
            <a:r>
              <a:rPr lang="en-GB" sz="1700" dirty="0">
                <a:latin typeface="Gill Sans MT" panose="020B0502020104020203" pitchFamily="34" charset="77"/>
                <a:ea typeface="Times New Roman" panose="02020603050405020304" pitchFamily="18" charset="0"/>
                <a:cs typeface="Calibri" panose="020F0502020204030204" pitchFamily="34" charset="0"/>
              </a:rPr>
              <a:t>We define global mobility as a certain type of international mobility where consumers live and travel across borders and relocate internationally frequently. Through this ongoing movement between two or more countries, consumers spend enough time in each location to identify an accommodation as a home </a:t>
            </a:r>
          </a:p>
          <a:p>
            <a:pPr marL="285750" indent="-285750">
              <a:spcBef>
                <a:spcPts val="600"/>
              </a:spcBef>
              <a:buFont typeface="Arial" panose="020B0604020202020204" pitchFamily="34" charset="0"/>
              <a:buChar char="•"/>
            </a:pPr>
            <a:r>
              <a:rPr lang="en-GB" sz="1700" dirty="0">
                <a:latin typeface="Gill Sans MT" panose="020B0502020104020203" pitchFamily="34" charset="77"/>
                <a:ea typeface="Times New Roman" panose="02020603050405020304" pitchFamily="18" charset="0"/>
                <a:cs typeface="Calibri" panose="020F0502020204030204" pitchFamily="34" charset="0"/>
              </a:rPr>
              <a:t>Sample includes </a:t>
            </a:r>
            <a:r>
              <a:rPr lang="en-GB" sz="1700" dirty="0">
                <a:effectLst/>
                <a:latin typeface="Gill Sans MT" panose="020B0502020104020203" pitchFamily="34" charset="77"/>
                <a:ea typeface="Times New Roman" panose="02020603050405020304" pitchFamily="18" charset="0"/>
                <a:cs typeface="Calibri" panose="020F0502020204030204" pitchFamily="34" charset="0"/>
              </a:rPr>
              <a:t>globally mobile consumers in long-distance family arrangements, long-distance company assignments, expats, and transnational professionals. </a:t>
            </a:r>
          </a:p>
          <a:p>
            <a:pPr marL="285750" indent="-285750">
              <a:spcBef>
                <a:spcPts val="600"/>
              </a:spcBef>
              <a:buFont typeface="Arial" panose="020B0604020202020204" pitchFamily="34" charset="0"/>
              <a:buChar char="•"/>
            </a:pPr>
            <a:r>
              <a:rPr lang="en-GB" sz="1700" dirty="0">
                <a:latin typeface="Gill Sans MT" panose="020B0502020104020203" pitchFamily="34" charset="77"/>
                <a:ea typeface="Times New Roman" panose="02020603050405020304" pitchFamily="18" charset="0"/>
                <a:cs typeface="Calibri" panose="020F0502020204030204" pitchFamily="34" charset="0"/>
              </a:rPr>
              <a:t>Sample excludes </a:t>
            </a:r>
            <a:r>
              <a:rPr lang="en-GB" sz="1700" dirty="0">
                <a:effectLst/>
                <a:latin typeface="Gill Sans MT" panose="020B0502020104020203" pitchFamily="34" charset="77"/>
                <a:ea typeface="Times New Roman" panose="02020603050405020304" pitchFamily="18" charset="0"/>
                <a:cs typeface="Calibri" panose="020F0502020204030204" pitchFamily="34" charset="0"/>
              </a:rPr>
              <a:t>traditional migrants, short-term </a:t>
            </a:r>
            <a:r>
              <a:rPr lang="en-GB" sz="1700" dirty="0" err="1">
                <a:effectLst/>
                <a:latin typeface="Gill Sans MT" panose="020B0502020104020203" pitchFamily="34" charset="77"/>
                <a:ea typeface="Times New Roman" panose="02020603050405020304" pitchFamily="18" charset="0"/>
                <a:cs typeface="Calibri" panose="020F0502020204030204" pitchFamily="34" charset="0"/>
              </a:rPr>
              <a:t>travelers</a:t>
            </a:r>
            <a:r>
              <a:rPr lang="en-GB" sz="1700" dirty="0">
                <a:effectLst/>
                <a:latin typeface="Gill Sans MT" panose="020B0502020104020203" pitchFamily="34" charset="77"/>
                <a:ea typeface="Times New Roman" panose="02020603050405020304" pitchFamily="18" charset="0"/>
                <a:cs typeface="Calibri" panose="020F0502020204030204" pitchFamily="34" charset="0"/>
              </a:rPr>
              <a:t>, and involuntary mobility (e.g., refugees).</a:t>
            </a:r>
          </a:p>
          <a:p>
            <a:pPr marL="285750" indent="-285750">
              <a:spcBef>
                <a:spcPts val="600"/>
              </a:spcBef>
              <a:buFont typeface="Arial" panose="020B0604020202020204" pitchFamily="34" charset="0"/>
              <a:buChar char="•"/>
            </a:pPr>
            <a:r>
              <a:rPr lang="en-GB" sz="1700" dirty="0">
                <a:latin typeface="Gill Sans MT" panose="020B0502020104020203" pitchFamily="34" charset="77"/>
                <a:ea typeface="Times New Roman" panose="02020603050405020304" pitchFamily="18" charset="0"/>
                <a:cs typeface="Calibri" panose="020F0502020204030204" pitchFamily="34" charset="0"/>
              </a:rPr>
              <a:t>Sample size: 40</a:t>
            </a:r>
            <a:endParaRPr lang="en-GB" sz="1700" dirty="0">
              <a:effectLst/>
              <a:latin typeface="Gill Sans MT" panose="020B0502020104020203" pitchFamily="34" charset="77"/>
              <a:ea typeface="Times New Roman" panose="02020603050405020304" pitchFamily="18" charset="0"/>
              <a:cs typeface="Calibri" panose="020F0502020204030204" pitchFamily="34" charset="0"/>
            </a:endParaRPr>
          </a:p>
          <a:p>
            <a:pPr>
              <a:spcBef>
                <a:spcPts val="600"/>
              </a:spcBef>
            </a:pPr>
            <a:endParaRPr lang="en-GB" sz="1700" dirty="0">
              <a:effectLst/>
              <a:latin typeface="Gill Sans MT" panose="020B0502020104020203" pitchFamily="34" charset="77"/>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951029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D8DE2-DADC-46E1-2295-8F252064F83F}"/>
              </a:ext>
            </a:extLst>
          </p:cNvPr>
          <p:cNvSpPr>
            <a:spLocks noGrp="1"/>
          </p:cNvSpPr>
          <p:nvPr>
            <p:ph type="title"/>
          </p:nvPr>
        </p:nvSpPr>
        <p:spPr>
          <a:xfrm>
            <a:off x="632947" y="118396"/>
            <a:ext cx="7886700" cy="1074033"/>
          </a:xfrm>
        </p:spPr>
        <p:txBody>
          <a:bodyPr>
            <a:noAutofit/>
          </a:bodyPr>
          <a:lstStyle/>
          <a:p>
            <a:pPr algn="ctr"/>
            <a:r>
              <a:rPr lang="en-US" sz="3200" dirty="0">
                <a:latin typeface="Gill Sans MT" charset="0"/>
                <a:ea typeface="Gill Sans MT" charset="0"/>
                <a:cs typeface="Gill Sans MT" charset="0"/>
              </a:rPr>
              <a:t>Summary of the Data Analysis Process</a:t>
            </a:r>
          </a:p>
        </p:txBody>
      </p:sp>
      <p:pic>
        <p:nvPicPr>
          <p:cNvPr id="3" name="Picture 2" descr="A black background with a black square&#10;&#10;Description automatically generated with medium confidence">
            <a:extLst>
              <a:ext uri="{FF2B5EF4-FFF2-40B4-BE49-F238E27FC236}">
                <a16:creationId xmlns:a16="http://schemas.microsoft.com/office/drawing/2014/main" id="{9FFF8F80-7B9D-A5C3-49C9-D114CB217E0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28769" y="1192429"/>
            <a:ext cx="6504068" cy="5547175"/>
          </a:xfrm>
          <a:prstGeom prst="rect">
            <a:avLst/>
          </a:prstGeom>
        </p:spPr>
      </p:pic>
      <p:sp>
        <p:nvSpPr>
          <p:cNvPr id="5" name="Rectangle 4"/>
          <p:cNvSpPr/>
          <p:nvPr/>
        </p:nvSpPr>
        <p:spPr>
          <a:xfrm>
            <a:off x="6550085" y="6550223"/>
            <a:ext cx="2593915" cy="307777"/>
          </a:xfrm>
          <a:prstGeom prst="rect">
            <a:avLst/>
          </a:prstGeom>
        </p:spPr>
        <p:txBody>
          <a:bodyPr wrap="none">
            <a:spAutoFit/>
          </a:bodyPr>
          <a:lstStyle/>
          <a:p>
            <a:r>
              <a:rPr lang="en-US" sz="1400" dirty="0" err="1">
                <a:latin typeface="Gill Sans MT" panose="020B0502020104020203" pitchFamily="34" charset="77"/>
                <a:ea typeface="Times New Roman" panose="02020603050405020304" pitchFamily="18" charset="0"/>
                <a:cs typeface="Calibri" panose="020F0502020204030204" pitchFamily="34" charset="0"/>
              </a:rPr>
              <a:t>Gioia</a:t>
            </a:r>
            <a:r>
              <a:rPr lang="en-US" sz="1400" dirty="0">
                <a:latin typeface="Gill Sans MT" panose="020B0502020104020203" pitchFamily="34" charset="77"/>
                <a:ea typeface="Times New Roman" panose="02020603050405020304" pitchFamily="18" charset="0"/>
                <a:cs typeface="Calibri" panose="020F0502020204030204" pitchFamily="34" charset="0"/>
              </a:rPr>
              <a:t>, Corley, and Hamilton 2013</a:t>
            </a:r>
            <a:endParaRPr lang="en-GB" sz="1400" dirty="0">
              <a:latin typeface="Gill Sans MT" panose="020B0502020104020203" pitchFamily="34" charset="77"/>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482164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D8DE2-DADC-46E1-2295-8F252064F83F}"/>
              </a:ext>
            </a:extLst>
          </p:cNvPr>
          <p:cNvSpPr>
            <a:spLocks noGrp="1"/>
          </p:cNvSpPr>
          <p:nvPr>
            <p:ph type="title"/>
          </p:nvPr>
        </p:nvSpPr>
        <p:spPr>
          <a:xfrm>
            <a:off x="628650" y="587026"/>
            <a:ext cx="7886700" cy="1074033"/>
          </a:xfrm>
        </p:spPr>
        <p:txBody>
          <a:bodyPr>
            <a:noAutofit/>
          </a:bodyPr>
          <a:lstStyle/>
          <a:p>
            <a:pPr algn="ctr"/>
            <a:r>
              <a:rPr lang="en-US" sz="2800" dirty="0">
                <a:latin typeface="Gill Sans MT" charset="0"/>
                <a:ea typeface="Gill Sans MT" charset="0"/>
                <a:cs typeface="Gill Sans MT" charset="0"/>
              </a:rPr>
              <a:t>Findings (1):</a:t>
            </a:r>
            <a:br>
              <a:rPr lang="en-US" sz="2800" dirty="0">
                <a:latin typeface="Gill Sans MT" charset="0"/>
                <a:ea typeface="Gill Sans MT" charset="0"/>
                <a:cs typeface="Gill Sans MT" charset="0"/>
              </a:rPr>
            </a:br>
            <a:r>
              <a:rPr lang="en-US" sz="2800" dirty="0">
                <a:latin typeface="Gill Sans MT" charset="0"/>
                <a:ea typeface="Gill Sans MT" charset="0"/>
                <a:cs typeface="Gill Sans MT" charset="0"/>
              </a:rPr>
              <a:t>A Typology of Home in Global Consumer Mobility</a:t>
            </a:r>
          </a:p>
        </p:txBody>
      </p:sp>
      <p:pic>
        <p:nvPicPr>
          <p:cNvPr id="4" name="Picture 3" descr="A white star in the sky&#10;&#10;Description automatically generated">
            <a:extLst>
              <a:ext uri="{FF2B5EF4-FFF2-40B4-BE49-F238E27FC236}">
                <a16:creationId xmlns:a16="http://schemas.microsoft.com/office/drawing/2014/main" id="{61BA9330-9CC6-1439-EFAD-9DFD560013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2084387"/>
            <a:ext cx="9144000" cy="3855915"/>
          </a:xfrm>
          <a:prstGeom prst="rect">
            <a:avLst/>
          </a:prstGeom>
        </p:spPr>
      </p:pic>
    </p:spTree>
    <p:extLst>
      <p:ext uri="{BB962C8B-B14F-4D97-AF65-F5344CB8AC3E}">
        <p14:creationId xmlns:p14="http://schemas.microsoft.com/office/powerpoint/2010/main" val="2851421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D8DE2-DADC-46E1-2295-8F252064F83F}"/>
              </a:ext>
            </a:extLst>
          </p:cNvPr>
          <p:cNvSpPr>
            <a:spLocks noGrp="1"/>
          </p:cNvSpPr>
          <p:nvPr>
            <p:ph type="title"/>
          </p:nvPr>
        </p:nvSpPr>
        <p:spPr>
          <a:xfrm>
            <a:off x="314325" y="358426"/>
            <a:ext cx="8515350" cy="1074033"/>
          </a:xfrm>
        </p:spPr>
        <p:txBody>
          <a:bodyPr>
            <a:noAutofit/>
          </a:bodyPr>
          <a:lstStyle/>
          <a:p>
            <a:pPr algn="ctr"/>
            <a:r>
              <a:rPr lang="en-US" sz="2800" dirty="0">
                <a:latin typeface="Gill Sans MT" charset="0"/>
                <a:ea typeface="Gill Sans MT" charset="0"/>
                <a:cs typeface="Gill Sans MT" charset="0"/>
              </a:rPr>
              <a:t>Findings (2):</a:t>
            </a:r>
            <a:br>
              <a:rPr lang="en-US" sz="2800" dirty="0">
                <a:latin typeface="Gill Sans MT" charset="0"/>
                <a:ea typeface="Gill Sans MT" charset="0"/>
                <a:cs typeface="Gill Sans MT" charset="0"/>
              </a:rPr>
            </a:br>
            <a:r>
              <a:rPr lang="en-US" sz="2800" dirty="0">
                <a:latin typeface="Gill Sans MT" charset="0"/>
                <a:ea typeface="Gill Sans MT" charset="0"/>
                <a:cs typeface="Gill Sans MT" charset="0"/>
              </a:rPr>
              <a:t>Portfolio of Homes’ Consequences and Coping Strategies </a:t>
            </a:r>
          </a:p>
        </p:txBody>
      </p:sp>
      <p:pic>
        <p:nvPicPr>
          <p:cNvPr id="5" name="Picture 4" descr="A table with black and white text&#10;&#10;Description automatically generated">
            <a:extLst>
              <a:ext uri="{FF2B5EF4-FFF2-40B4-BE49-F238E27FC236}">
                <a16:creationId xmlns:a16="http://schemas.microsoft.com/office/drawing/2014/main" id="{399AB61C-14FB-F648-9B54-8ACBFC9F6D8A}"/>
              </a:ext>
            </a:extLst>
          </p:cNvPr>
          <p:cNvPicPr>
            <a:picLocks noChangeAspect="1"/>
          </p:cNvPicPr>
          <p:nvPr/>
        </p:nvPicPr>
        <p:blipFill>
          <a:blip r:embed="rId3"/>
          <a:stretch>
            <a:fillRect/>
          </a:stretch>
        </p:blipFill>
        <p:spPr>
          <a:xfrm>
            <a:off x="685800" y="1592479"/>
            <a:ext cx="7772400" cy="5134323"/>
          </a:xfrm>
          <a:prstGeom prst="rect">
            <a:avLst/>
          </a:prstGeom>
        </p:spPr>
      </p:pic>
    </p:spTree>
    <p:extLst>
      <p:ext uri="{BB962C8B-B14F-4D97-AF65-F5344CB8AC3E}">
        <p14:creationId xmlns:p14="http://schemas.microsoft.com/office/powerpoint/2010/main" val="40872390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1561</TotalTime>
  <Words>781</Words>
  <Application>Microsoft Macintosh PowerPoint</Application>
  <PresentationFormat>On-screen Show (4:3)</PresentationFormat>
  <Paragraphs>70</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Gill Sans MT</vt:lpstr>
      <vt:lpstr>Office Theme</vt:lpstr>
      <vt:lpstr>Home and Psychological Well-being in Global Consumer Mobility        </vt:lpstr>
      <vt:lpstr>Study motivation:  Developing a single, stable home is challenged in global mobility</vt:lpstr>
      <vt:lpstr>The consumer psychology problem</vt:lpstr>
      <vt:lpstr>Three theoretical perspectives on home</vt:lpstr>
      <vt:lpstr>Study method</vt:lpstr>
      <vt:lpstr>Summary of the Data Analysis Process</vt:lpstr>
      <vt:lpstr>Findings (1): A Typology of Home in Global Consumer Mobility</vt:lpstr>
      <vt:lpstr>Findings (2): Portfolio of Homes’ Consequences and Coping Strategies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 and Psychological Well-being in Global Consumer Mobility        </dc:title>
  <dc:creator>Yeganeh, Omid</dc:creator>
  <cp:lastModifiedBy>Bardhi, Fleura</cp:lastModifiedBy>
  <cp:revision>30</cp:revision>
  <dcterms:created xsi:type="dcterms:W3CDTF">2024-08-29T05:34:52Z</dcterms:created>
  <dcterms:modified xsi:type="dcterms:W3CDTF">2024-09-04T14:24:52Z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6c24981-b6df-48f8-949b-0896357b9b03_Enabled">
    <vt:lpwstr>true</vt:lpwstr>
  </property>
  <property fmtid="{D5CDD505-2E9C-101B-9397-08002B2CF9AE}" pid="3" name="MSIP_Label_06c24981-b6df-48f8-949b-0896357b9b03_SetDate">
    <vt:lpwstr>2024-08-29T05:35:48Z</vt:lpwstr>
  </property>
  <property fmtid="{D5CDD505-2E9C-101B-9397-08002B2CF9AE}" pid="4" name="MSIP_Label_06c24981-b6df-48f8-949b-0896357b9b03_Method">
    <vt:lpwstr>Standard</vt:lpwstr>
  </property>
  <property fmtid="{D5CDD505-2E9C-101B-9397-08002B2CF9AE}" pid="5" name="MSIP_Label_06c24981-b6df-48f8-949b-0896357b9b03_Name">
    <vt:lpwstr>Official</vt:lpwstr>
  </property>
  <property fmtid="{D5CDD505-2E9C-101B-9397-08002B2CF9AE}" pid="6" name="MSIP_Label_06c24981-b6df-48f8-949b-0896357b9b03_SiteId">
    <vt:lpwstr>dd615949-5bd0-4da0-ac52-28ef8d336373</vt:lpwstr>
  </property>
  <property fmtid="{D5CDD505-2E9C-101B-9397-08002B2CF9AE}" pid="7" name="MSIP_Label_06c24981-b6df-48f8-949b-0896357b9b03_ActionId">
    <vt:lpwstr>a660d614-6c0d-44b9-a428-071f60cf4d36</vt:lpwstr>
  </property>
  <property fmtid="{D5CDD505-2E9C-101B-9397-08002B2CF9AE}" pid="8" name="MSIP_Label_06c24981-b6df-48f8-949b-0896357b9b03_ContentBits">
    <vt:lpwstr>0</vt:lpwstr>
  </property>
</Properties>
</file>