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309" r:id="rId3"/>
    <p:sldId id="329" r:id="rId4"/>
    <p:sldId id="324" r:id="rId5"/>
    <p:sldId id="341" r:id="rId6"/>
    <p:sldId id="343" r:id="rId7"/>
    <p:sldId id="297" r:id="rId8"/>
    <p:sldId id="298" r:id="rId9"/>
    <p:sldId id="299" r:id="rId10"/>
    <p:sldId id="300" r:id="rId11"/>
    <p:sldId id="301" r:id="rId12"/>
    <p:sldId id="34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A3DD"/>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73141"/>
  </p:normalViewPr>
  <p:slideViewPr>
    <p:cSldViewPr snapToGrid="0">
      <p:cViewPr varScale="1">
        <p:scale>
          <a:sx n="81" d="100"/>
          <a:sy n="81" d="100"/>
        </p:scale>
        <p:origin x="18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73F64-20F5-AC4C-A059-4632C12C72B7}" type="datetimeFigureOut">
              <a:rPr lang="en-US" smtClean="0"/>
              <a:t>8/10/24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28280-FDC0-094C-9D90-065B6E182068}" type="slidenum">
              <a:rPr lang="en-US" smtClean="0"/>
              <a:t>‹#›</a:t>
            </a:fld>
            <a:endParaRPr lang="en-US"/>
          </a:p>
        </p:txBody>
      </p:sp>
    </p:spTree>
    <p:extLst>
      <p:ext uri="{BB962C8B-B14F-4D97-AF65-F5344CB8AC3E}">
        <p14:creationId xmlns:p14="http://schemas.microsoft.com/office/powerpoint/2010/main" val="123425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latin typeface="Times New Roman" panose="02020603050405020304" pitchFamily="18" charset="0"/>
              </a:rPr>
              <a:t>when we refer to gifts in this paper, we mean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CA" dirty="0">
                <a:effectLst/>
                <a:latin typeface="Times New Roman" panose="02020603050405020304" pitchFamily="18" charset="0"/>
              </a:rPr>
              <a:t>products (because experiences often involve conversations) that are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CA" dirty="0">
                <a:effectLst/>
                <a:latin typeface="Times New Roman" panose="02020603050405020304" pitchFamily="18" charset="0"/>
              </a:rPr>
              <a:t>relatively affordable (i.e., of similar cost to conversations when time is converted to money)</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CA" dirty="0">
                <a:effectLst/>
                <a:latin typeface="Times New Roman" panose="02020603050405020304" pitchFamily="18" charset="0"/>
              </a:rPr>
              <a:t>provide non-tangible support (i.e., are no more effective than a conversation at solving the receiver’s problem),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CA" dirty="0">
                <a:effectLst/>
                <a:latin typeface="Times New Roman" panose="02020603050405020304" pitchFamily="18" charset="0"/>
              </a:rPr>
              <a:t>of moderate quality (i.e., of similar quality to conversational support). </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CA" dirty="0">
              <a:effectLst/>
              <a:latin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CA" dirty="0">
                <a:effectLst/>
                <a:latin typeface="Times New Roman" panose="02020603050405020304" pitchFamily="18" charset="0"/>
              </a:rPr>
              <a:t>In theory many things can be emotionally supportive gifts, but in practice support gifts are fairly codified. Food, flowers, and aromatherapy items are common. Indeed, in a recent Hello! Magazine article suggesting 49 gifts to cheer up a friend, 10 (17%) were food, 9 (15%) were aromatherapy (e.g., candles, bath soaks), and 3 (5%) were flowers (Bayley, 2023).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55BD2-AE23-E947-B9A1-BFBB4DF363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60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28280-FDC0-094C-9D90-065B6E182068}" type="slidenum">
              <a:rPr lang="en-US" smtClean="0"/>
              <a:t>4</a:t>
            </a:fld>
            <a:endParaRPr lang="en-US"/>
          </a:p>
        </p:txBody>
      </p:sp>
    </p:spTree>
    <p:extLst>
      <p:ext uri="{BB962C8B-B14F-4D97-AF65-F5344CB8AC3E}">
        <p14:creationId xmlns:p14="http://schemas.microsoft.com/office/powerpoint/2010/main" val="365311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28280-FDC0-094C-9D90-065B6E182068}" type="slidenum">
              <a:rPr lang="en-US" smtClean="0"/>
              <a:t>5</a:t>
            </a:fld>
            <a:endParaRPr lang="en-US"/>
          </a:p>
        </p:txBody>
      </p:sp>
    </p:spTree>
    <p:extLst>
      <p:ext uri="{BB962C8B-B14F-4D97-AF65-F5344CB8AC3E}">
        <p14:creationId xmlns:p14="http://schemas.microsoft.com/office/powerpoint/2010/main" val="261209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28280-FDC0-094C-9D90-065B6E182068}" type="slidenum">
              <a:rPr lang="en-US" smtClean="0"/>
              <a:t>6</a:t>
            </a:fld>
            <a:endParaRPr lang="en-US"/>
          </a:p>
        </p:txBody>
      </p:sp>
    </p:spTree>
    <p:extLst>
      <p:ext uri="{BB962C8B-B14F-4D97-AF65-F5344CB8AC3E}">
        <p14:creationId xmlns:p14="http://schemas.microsoft.com/office/powerpoint/2010/main" val="23669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55BD2-AE23-E947-B9A1-BFBB4DF363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88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228280-FDC0-094C-9D90-065B6E182068}" type="slidenum">
              <a:rPr lang="en-US" smtClean="0"/>
              <a:t>10</a:t>
            </a:fld>
            <a:endParaRPr lang="en-US"/>
          </a:p>
        </p:txBody>
      </p:sp>
    </p:spTree>
    <p:extLst>
      <p:ext uri="{BB962C8B-B14F-4D97-AF65-F5344CB8AC3E}">
        <p14:creationId xmlns:p14="http://schemas.microsoft.com/office/powerpoint/2010/main" val="277233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F205-E203-CC02-DF5C-6C2F0F06F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A91B49-8B9A-B67B-CC5A-9DE98D472A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2DBD1E-2D8B-B511-DEBB-1DB57FAA7731}"/>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5" name="Footer Placeholder 4">
            <a:extLst>
              <a:ext uri="{FF2B5EF4-FFF2-40B4-BE49-F238E27FC236}">
                <a16:creationId xmlns:a16="http://schemas.microsoft.com/office/drawing/2014/main" id="{35A1FE07-04A3-37C9-7F47-FE3A17440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5DA76-BE37-72CC-181B-561B68CA4765}"/>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92670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47774-0B82-18D2-1462-21522228F6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DF950-1545-CCB1-61F6-CBD6DFF44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3E045-3F32-1374-3CC6-8BD91C3F5F0E}"/>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5" name="Footer Placeholder 4">
            <a:extLst>
              <a:ext uri="{FF2B5EF4-FFF2-40B4-BE49-F238E27FC236}">
                <a16:creationId xmlns:a16="http://schemas.microsoft.com/office/drawing/2014/main" id="{013C2EFA-8B16-DBF2-EC35-A5429194D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7F4B4-CE70-7393-6118-1A948D8A9746}"/>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64824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438E78-9FBE-C7FC-E2D6-EA5378F527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57095B-B467-6DA0-24E3-F511FA534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B939E-5400-ED96-14F9-1F026FF40612}"/>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5" name="Footer Placeholder 4">
            <a:extLst>
              <a:ext uri="{FF2B5EF4-FFF2-40B4-BE49-F238E27FC236}">
                <a16:creationId xmlns:a16="http://schemas.microsoft.com/office/drawing/2014/main" id="{944BD54A-40C4-44FE-D8E0-0BAFE346B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39971-9540-816F-F62F-F7B40793C291}"/>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3636141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D77B4-A46F-87C4-08E8-2891C33B39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265540-FF98-D0B7-A1E2-FAC1343F9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38B4D8-D18C-2F70-FB4C-9ABAE8CC3BA2}"/>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5" name="Footer Placeholder 4">
            <a:extLst>
              <a:ext uri="{FF2B5EF4-FFF2-40B4-BE49-F238E27FC236}">
                <a16:creationId xmlns:a16="http://schemas.microsoft.com/office/drawing/2014/main" id="{55D1B60B-0FF9-3AEB-5DE7-E260C3C6D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7F2B4-CA38-E365-2317-BBD119211AB2}"/>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3779822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1274-86AE-8DB9-B812-BD5E47BA8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07657-7B45-559E-B302-D9342F6C63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0DD32-F05D-2D95-061F-768125361A44}"/>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5" name="Footer Placeholder 4">
            <a:extLst>
              <a:ext uri="{FF2B5EF4-FFF2-40B4-BE49-F238E27FC236}">
                <a16:creationId xmlns:a16="http://schemas.microsoft.com/office/drawing/2014/main" id="{EE3ED078-C639-DEBA-5529-C1DBCB113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87D56-317A-C52C-78FD-AC63664F7F55}"/>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124477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B505-DDE7-7331-E117-05724CABD7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635C1-4D75-7FD5-28AF-8C01C2145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8B833B-89F2-02A3-0A94-518B673843A5}"/>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5" name="Footer Placeholder 4">
            <a:extLst>
              <a:ext uri="{FF2B5EF4-FFF2-40B4-BE49-F238E27FC236}">
                <a16:creationId xmlns:a16="http://schemas.microsoft.com/office/drawing/2014/main" id="{5C2BE904-F31A-8774-D4F0-1D49CFDA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14DA1-992D-8AE8-1F46-50D397BF29E2}"/>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295667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1B24-F94C-584B-E8F0-41BEBFD71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B229E-749C-62A9-4954-E4EAFFE0AA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3E1A0E-82D7-FDA1-9E3F-B9EC1EF911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11FDB7-A10A-D88C-C039-402A4BAF9E1C}"/>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6" name="Footer Placeholder 5">
            <a:extLst>
              <a:ext uri="{FF2B5EF4-FFF2-40B4-BE49-F238E27FC236}">
                <a16:creationId xmlns:a16="http://schemas.microsoft.com/office/drawing/2014/main" id="{36FD0994-33CA-D4F6-C305-4A55280E19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8101A8-C141-5892-6FA7-366C54D0FC35}"/>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946741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BB3A-69F8-B4BD-3939-BB3530C7E1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8266F4-30BC-26AF-5B5E-450957368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FD028-3910-094C-49FE-F34AD4D650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2BED09-4BDF-AEE6-EDEC-AA898D2DC4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7BAFC2-0A48-F2D9-AA48-9C7A9E9A0F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37E6A-D790-97FD-8CAB-DDF67141A955}"/>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8" name="Footer Placeholder 7">
            <a:extLst>
              <a:ext uri="{FF2B5EF4-FFF2-40B4-BE49-F238E27FC236}">
                <a16:creationId xmlns:a16="http://schemas.microsoft.com/office/drawing/2014/main" id="{8D00122D-FA0E-460C-576A-BCA15F1A1E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735FAC-AEED-A4FA-81A1-EFDD6D54260E}"/>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300697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A4C9-4503-9F5D-4622-2598C05E5A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1BB9F-3136-DA53-1D31-51B90C4900EB}"/>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4" name="Footer Placeholder 3">
            <a:extLst>
              <a:ext uri="{FF2B5EF4-FFF2-40B4-BE49-F238E27FC236}">
                <a16:creationId xmlns:a16="http://schemas.microsoft.com/office/drawing/2014/main" id="{DE08DF4B-8F9A-3F84-0C9D-CCBE8396C9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798128-B5E0-B6E7-7694-D1A6657DD328}"/>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3427851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32913-C2F8-B2F0-EF9D-4EE9115CA0D1}"/>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3" name="Footer Placeholder 2">
            <a:extLst>
              <a:ext uri="{FF2B5EF4-FFF2-40B4-BE49-F238E27FC236}">
                <a16:creationId xmlns:a16="http://schemas.microsoft.com/office/drawing/2014/main" id="{A558831F-6073-B52E-63E1-0AA5D79DC6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22323-FBAE-4638-B3A4-5E6BB4F634C1}"/>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1349318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EA37-FEAC-5A41-364F-0E02EB6C78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232D78-5A92-8071-0871-38A6B75D61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D8453-6C24-9874-5D80-E6E74FADC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D9A96-AD78-E4A9-5FE2-C13530D4FAFF}"/>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6" name="Footer Placeholder 5">
            <a:extLst>
              <a:ext uri="{FF2B5EF4-FFF2-40B4-BE49-F238E27FC236}">
                <a16:creationId xmlns:a16="http://schemas.microsoft.com/office/drawing/2014/main" id="{B11E8D23-78CD-5008-B6B8-B23A64276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32B66-BC45-1ACE-EB3E-0C005C81A288}"/>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136160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A59C-B069-1DC3-0792-B60EBD2EC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36FE95-52DC-68BF-4360-8E3A4F63DE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F1A392-6941-DB71-4C10-0B907C405098}"/>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5" name="Footer Placeholder 4">
            <a:extLst>
              <a:ext uri="{FF2B5EF4-FFF2-40B4-BE49-F238E27FC236}">
                <a16:creationId xmlns:a16="http://schemas.microsoft.com/office/drawing/2014/main" id="{AA919431-AC37-0F0A-9459-E4738F4AA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80214-38DC-155C-F4C2-B354B3F4DA41}"/>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423858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378A9-48F2-E4DE-476C-5DC6874F74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D6598E-4C4E-A01B-7C30-28B2A5FF05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E35AC-B71C-0C2E-0DDD-96E89DD6B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DBA25-0B2E-EE5C-935B-13B10242D0CF}"/>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6" name="Footer Placeholder 5">
            <a:extLst>
              <a:ext uri="{FF2B5EF4-FFF2-40B4-BE49-F238E27FC236}">
                <a16:creationId xmlns:a16="http://schemas.microsoft.com/office/drawing/2014/main" id="{042318E5-D263-83F3-F38C-3CA008570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B55DC-58BA-920C-4D74-0AF608A0B109}"/>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2253065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143C-1E65-40F8-EB89-BFC5D7F013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87431A-FA99-76BB-E046-2F726F1603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B40B5-EBE0-5FA8-98A1-FBB677703105}"/>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5" name="Footer Placeholder 4">
            <a:extLst>
              <a:ext uri="{FF2B5EF4-FFF2-40B4-BE49-F238E27FC236}">
                <a16:creationId xmlns:a16="http://schemas.microsoft.com/office/drawing/2014/main" id="{F5B350B4-FC67-504E-6975-498E6A55D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A62BF-285D-629D-00DF-46FE1E7DF2BA}"/>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1650312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742F8-E932-6C98-CA97-9BF03D6760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F363DC-AE6D-0284-6AD6-929D5FF0AE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6B197-17E3-31AD-7E35-FAB1F47F124F}"/>
              </a:ext>
            </a:extLst>
          </p:cNvPr>
          <p:cNvSpPr>
            <a:spLocks noGrp="1"/>
          </p:cNvSpPr>
          <p:nvPr>
            <p:ph type="dt" sz="half" idx="10"/>
          </p:nvPr>
        </p:nvSpPr>
        <p:spPr/>
        <p:txBody>
          <a:bodyPr/>
          <a:lstStyle/>
          <a:p>
            <a:fld id="{A99E059A-A9F8-9B45-82AB-ADE216EE09EA}" type="datetimeFigureOut">
              <a:rPr lang="en-US" smtClean="0"/>
              <a:t>8/10/24</a:t>
            </a:fld>
            <a:endParaRPr lang="en-US"/>
          </a:p>
        </p:txBody>
      </p:sp>
      <p:sp>
        <p:nvSpPr>
          <p:cNvPr id="5" name="Footer Placeholder 4">
            <a:extLst>
              <a:ext uri="{FF2B5EF4-FFF2-40B4-BE49-F238E27FC236}">
                <a16:creationId xmlns:a16="http://schemas.microsoft.com/office/drawing/2014/main" id="{2BAA6E5B-6015-90C8-CCB2-EB8562AC83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EBDE9-636D-BE39-91A9-2C92285CD62A}"/>
              </a:ext>
            </a:extLst>
          </p:cNvPr>
          <p:cNvSpPr>
            <a:spLocks noGrp="1"/>
          </p:cNvSpPr>
          <p:nvPr>
            <p:ph type="sldNum" sz="quarter" idx="12"/>
          </p:nvPr>
        </p:nvSpPr>
        <p:spPr/>
        <p:txBody>
          <a:bodyPr/>
          <a:lstStyle/>
          <a:p>
            <a:fld id="{D6519BF9-D351-C942-AC3A-F75073EF4D2C}" type="slidenum">
              <a:rPr lang="en-US" smtClean="0"/>
              <a:t>‹#›</a:t>
            </a:fld>
            <a:endParaRPr lang="en-US"/>
          </a:p>
        </p:txBody>
      </p:sp>
    </p:spTree>
    <p:extLst>
      <p:ext uri="{BB962C8B-B14F-4D97-AF65-F5344CB8AC3E}">
        <p14:creationId xmlns:p14="http://schemas.microsoft.com/office/powerpoint/2010/main" val="128916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3D68-6B62-190D-33DF-C522675B4D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84513C-C09F-7C4B-98F7-7AC39C9F33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D16B1-FFE8-8509-10F2-251D0C02457D}"/>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5" name="Footer Placeholder 4">
            <a:extLst>
              <a:ext uri="{FF2B5EF4-FFF2-40B4-BE49-F238E27FC236}">
                <a16:creationId xmlns:a16="http://schemas.microsoft.com/office/drawing/2014/main" id="{A4DE1944-755B-0F59-DA36-4D4C11113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E237C-088D-8994-ACBE-1C1F8247BBCF}"/>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370887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A21D-1C7F-68CC-2C6E-53FF320D8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57D86-6167-C473-6195-1F8F07300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B54EF1-5D7D-1888-E4A6-E8C7251AC0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7DD321-13E5-9BA1-B4E8-E1D2A1D1E0B8}"/>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6" name="Footer Placeholder 5">
            <a:extLst>
              <a:ext uri="{FF2B5EF4-FFF2-40B4-BE49-F238E27FC236}">
                <a16:creationId xmlns:a16="http://schemas.microsoft.com/office/drawing/2014/main" id="{5E1EF449-36EE-0539-271B-25AB7F528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73361-CB66-5A53-7857-E652FF0AC17C}"/>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85463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6F2A-BC1B-EA4C-3CB6-0BC9F95EDA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20512-9C1B-A738-6EDD-ECCD562263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906524-88A0-2925-B184-D40F64969D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C5166D-76F4-8DBC-57AE-20DCF1BB1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8928E-E363-C7BC-B404-A2F42DB2F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645A35-9CFC-DDF6-6D00-360603B32781}"/>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8" name="Footer Placeholder 7">
            <a:extLst>
              <a:ext uri="{FF2B5EF4-FFF2-40B4-BE49-F238E27FC236}">
                <a16:creationId xmlns:a16="http://schemas.microsoft.com/office/drawing/2014/main" id="{7B567E64-DE52-CBD3-FCE9-2FCFCED117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04A3A-A729-6912-F743-1A7B76534A65}"/>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1721775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D727-8797-3F06-1006-B5E8E73150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1949D3-9F75-DC04-13CD-B2C6EF0073DC}"/>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4" name="Footer Placeholder 3">
            <a:extLst>
              <a:ext uri="{FF2B5EF4-FFF2-40B4-BE49-F238E27FC236}">
                <a16:creationId xmlns:a16="http://schemas.microsoft.com/office/drawing/2014/main" id="{64BB9346-1C8B-4600-45D0-6F1E8A4784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DFBBEE-5318-BB41-3E5A-25D3AEC6CE21}"/>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101288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C7CA4-519D-596F-B626-E14C2181DE15}"/>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3" name="Footer Placeholder 2">
            <a:extLst>
              <a:ext uri="{FF2B5EF4-FFF2-40B4-BE49-F238E27FC236}">
                <a16:creationId xmlns:a16="http://schemas.microsoft.com/office/drawing/2014/main" id="{509882F1-C98E-1F81-A8FD-11870320F8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DE735B-8518-E22E-F77E-93DEC483FA06}"/>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167108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89CA-BFF7-0AD8-EC29-DA54D7E77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6CAFD1-49AC-153F-FF89-8761BDE0B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DB2AE6-F3B5-3EED-FCCD-039694B9C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14552-4583-399B-AB93-4D70DD435AB1}"/>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6" name="Footer Placeholder 5">
            <a:extLst>
              <a:ext uri="{FF2B5EF4-FFF2-40B4-BE49-F238E27FC236}">
                <a16:creationId xmlns:a16="http://schemas.microsoft.com/office/drawing/2014/main" id="{AA8F2CBB-9DC5-AB59-6B72-702F48BC7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92B37D-8986-BAFD-6F1D-32AA3CBD539C}"/>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240431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C9C2-E746-F675-282E-A047E5B2D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BC343-4FA7-65D2-B766-A0BA1A081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554232-1082-6CB7-347D-A1A18A775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1F581-6234-9E86-F3FF-DA97C5FAD94D}"/>
              </a:ext>
            </a:extLst>
          </p:cNvPr>
          <p:cNvSpPr>
            <a:spLocks noGrp="1"/>
          </p:cNvSpPr>
          <p:nvPr>
            <p:ph type="dt" sz="half" idx="10"/>
          </p:nvPr>
        </p:nvSpPr>
        <p:spPr/>
        <p:txBody>
          <a:bodyPr/>
          <a:lstStyle/>
          <a:p>
            <a:fld id="{353720D3-DE1D-9F42-80DD-5380F1908A32}" type="datetimeFigureOut">
              <a:rPr lang="en-US" smtClean="0"/>
              <a:t>8/10/24</a:t>
            </a:fld>
            <a:endParaRPr lang="en-US"/>
          </a:p>
        </p:txBody>
      </p:sp>
      <p:sp>
        <p:nvSpPr>
          <p:cNvPr id="6" name="Footer Placeholder 5">
            <a:extLst>
              <a:ext uri="{FF2B5EF4-FFF2-40B4-BE49-F238E27FC236}">
                <a16:creationId xmlns:a16="http://schemas.microsoft.com/office/drawing/2014/main" id="{B4E8FBEF-0293-42B4-F1B7-927A090CD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B46335-2DDF-EC25-B1A0-E50C911491F8}"/>
              </a:ext>
            </a:extLst>
          </p:cNvPr>
          <p:cNvSpPr>
            <a:spLocks noGrp="1"/>
          </p:cNvSpPr>
          <p:nvPr>
            <p:ph type="sldNum" sz="quarter" idx="12"/>
          </p:nvPr>
        </p:nvSpPr>
        <p:spPr/>
        <p:txBody>
          <a:bodyPr/>
          <a:lstStyle/>
          <a:p>
            <a:fld id="{F8CB09AD-6C1E-3A42-947B-EFCADDFA429A}" type="slidenum">
              <a:rPr lang="en-US" smtClean="0"/>
              <a:t>‹#›</a:t>
            </a:fld>
            <a:endParaRPr lang="en-US"/>
          </a:p>
        </p:txBody>
      </p:sp>
    </p:spTree>
    <p:extLst>
      <p:ext uri="{BB962C8B-B14F-4D97-AF65-F5344CB8AC3E}">
        <p14:creationId xmlns:p14="http://schemas.microsoft.com/office/powerpoint/2010/main" val="161150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A7EE0-F8E0-171B-6D70-689BE7BE2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B34402-C38F-0D1F-3AE1-92F20A6483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3E856C5-7659-2302-6D59-4E9E23C1D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3720D3-DE1D-9F42-80DD-5380F1908A32}" type="datetimeFigureOut">
              <a:rPr lang="en-US" smtClean="0"/>
              <a:t>8/10/24</a:t>
            </a:fld>
            <a:endParaRPr lang="en-US"/>
          </a:p>
        </p:txBody>
      </p:sp>
      <p:sp>
        <p:nvSpPr>
          <p:cNvPr id="5" name="Footer Placeholder 4">
            <a:extLst>
              <a:ext uri="{FF2B5EF4-FFF2-40B4-BE49-F238E27FC236}">
                <a16:creationId xmlns:a16="http://schemas.microsoft.com/office/drawing/2014/main" id="{A8A16D22-8AC5-0798-F3E9-77E0CCE9AE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277983B-3E82-9156-C33C-8BA387B6E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B09AD-6C1E-3A42-947B-EFCADDFA429A}" type="slidenum">
              <a:rPr lang="en-US" smtClean="0"/>
              <a:t>‹#›</a:t>
            </a:fld>
            <a:endParaRPr lang="en-US"/>
          </a:p>
        </p:txBody>
      </p:sp>
    </p:spTree>
    <p:extLst>
      <p:ext uri="{BB962C8B-B14F-4D97-AF65-F5344CB8AC3E}">
        <p14:creationId xmlns:p14="http://schemas.microsoft.com/office/powerpoint/2010/main" val="299706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59E9A2-FB88-6D0D-4AD0-C548BA2A9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7B59D6-A333-13ED-B5AC-2978F5F34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57C0BC-DC5B-2461-13AE-292DECF36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E059A-A9F8-9B45-82AB-ADE216EE09EA}" type="datetimeFigureOut">
              <a:rPr lang="en-US" smtClean="0"/>
              <a:t>8/10/24</a:t>
            </a:fld>
            <a:endParaRPr lang="en-US"/>
          </a:p>
        </p:txBody>
      </p:sp>
      <p:sp>
        <p:nvSpPr>
          <p:cNvPr id="5" name="Footer Placeholder 4">
            <a:extLst>
              <a:ext uri="{FF2B5EF4-FFF2-40B4-BE49-F238E27FC236}">
                <a16:creationId xmlns:a16="http://schemas.microsoft.com/office/drawing/2014/main" id="{B5972334-6D34-43AE-0E81-266950E59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A919E5-4F80-B5B3-95C5-816276E53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19BF9-D351-C942-AC3A-F75073EF4D2C}" type="slidenum">
              <a:rPr lang="en-US" smtClean="0"/>
              <a:t>‹#›</a:t>
            </a:fld>
            <a:endParaRPr lang="en-US"/>
          </a:p>
        </p:txBody>
      </p:sp>
    </p:spTree>
    <p:extLst>
      <p:ext uri="{BB962C8B-B14F-4D97-AF65-F5344CB8AC3E}">
        <p14:creationId xmlns:p14="http://schemas.microsoft.com/office/powerpoint/2010/main" val="3466838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AA3DD"/>
        </a:solidFill>
        <a:effectLst/>
      </p:bgPr>
    </p:bg>
    <p:spTree>
      <p:nvGrpSpPr>
        <p:cNvPr id="1" name=""/>
        <p:cNvGrpSpPr/>
        <p:nvPr/>
      </p:nvGrpSpPr>
      <p:grpSpPr>
        <a:xfrm>
          <a:off x="0" y="0"/>
          <a:ext cx="0" cy="0"/>
          <a:chOff x="0" y="0"/>
          <a:chExt cx="0" cy="0"/>
        </a:xfrm>
      </p:grpSpPr>
      <p:pic>
        <p:nvPicPr>
          <p:cNvPr id="1026" name="Picture 2" descr="The best Christmas gifts 2022: your guide to the top presents on everyone's  wish list this year">
            <a:extLst>
              <a:ext uri="{FF2B5EF4-FFF2-40B4-BE49-F238E27FC236}">
                <a16:creationId xmlns:a16="http://schemas.microsoft.com/office/drawing/2014/main" id="{6E8AA7AE-BC43-7CE5-6733-D59CE9544A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9" r="17005"/>
          <a:stretch/>
        </p:blipFill>
        <p:spPr bwMode="auto">
          <a:xfrm>
            <a:off x="3991233" y="0"/>
            <a:ext cx="82007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CB281E-845F-F48D-E9BD-6AAEBD428518}"/>
              </a:ext>
            </a:extLst>
          </p:cNvPr>
          <p:cNvSpPr txBox="1"/>
          <p:nvPr/>
        </p:nvSpPr>
        <p:spPr>
          <a:xfrm rot="10800000" flipV="1">
            <a:off x="357095" y="857606"/>
            <a:ext cx="4866289" cy="3970318"/>
          </a:xfrm>
          <a:prstGeom prst="rect">
            <a:avLst/>
          </a:prstGeom>
          <a:noFill/>
        </p:spPr>
        <p:txBody>
          <a:bodyPr wrap="square" rtlCol="0">
            <a:spAutoFit/>
          </a:bodyPr>
          <a:lstStyle/>
          <a:p>
            <a:r>
              <a:rPr lang="en-US" sz="5400" b="1" dirty="0">
                <a:solidFill>
                  <a:schemeClr val="bg1"/>
                </a:solidFill>
                <a:latin typeface="Helvetica" pitchFamily="2" charset="0"/>
              </a:rPr>
              <a:t>Money Can Buy Me Love </a:t>
            </a:r>
          </a:p>
          <a:p>
            <a:r>
              <a:rPr lang="en-US" sz="3600" dirty="0">
                <a:solidFill>
                  <a:schemeClr val="bg1"/>
                </a:solidFill>
                <a:latin typeface="Helvetica" pitchFamily="2" charset="0"/>
              </a:rPr>
              <a:t>Gifts are a more effective form of acute social support than conversations </a:t>
            </a:r>
          </a:p>
        </p:txBody>
      </p:sp>
      <p:sp>
        <p:nvSpPr>
          <p:cNvPr id="3" name="TextBox 2">
            <a:extLst>
              <a:ext uri="{FF2B5EF4-FFF2-40B4-BE49-F238E27FC236}">
                <a16:creationId xmlns:a16="http://schemas.microsoft.com/office/drawing/2014/main" id="{58F3F17D-865A-123D-D3AF-650DA2EB41FC}"/>
              </a:ext>
            </a:extLst>
          </p:cNvPr>
          <p:cNvSpPr txBox="1"/>
          <p:nvPr/>
        </p:nvSpPr>
        <p:spPr>
          <a:xfrm>
            <a:off x="356967" y="5223866"/>
            <a:ext cx="3634393" cy="923330"/>
          </a:xfrm>
          <a:prstGeom prst="rect">
            <a:avLst/>
          </a:prstGeom>
          <a:noFill/>
        </p:spPr>
        <p:txBody>
          <a:bodyPr wrap="none" rtlCol="0">
            <a:spAutoFit/>
          </a:bodyPr>
          <a:lstStyle/>
          <a:p>
            <a:r>
              <a:rPr lang="en-US" dirty="0">
                <a:solidFill>
                  <a:schemeClr val="bg1"/>
                </a:solidFill>
                <a:latin typeface="Helvetica" pitchFamily="2" charset="0"/>
              </a:rPr>
              <a:t>Holly Howe, HEC Montreal</a:t>
            </a:r>
          </a:p>
          <a:p>
            <a:r>
              <a:rPr lang="en-US" dirty="0">
                <a:solidFill>
                  <a:schemeClr val="bg1"/>
                </a:solidFill>
                <a:latin typeface="Helvetica" pitchFamily="2" charset="0"/>
              </a:rPr>
              <a:t>Hillary Wiener, SUNY Albany</a:t>
            </a:r>
          </a:p>
          <a:p>
            <a:r>
              <a:rPr lang="en-US" dirty="0">
                <a:solidFill>
                  <a:schemeClr val="bg1"/>
                </a:solidFill>
                <a:latin typeface="Helvetica" pitchFamily="2" charset="0"/>
              </a:rPr>
              <a:t>Tanya Chartrand, Duke University</a:t>
            </a:r>
          </a:p>
        </p:txBody>
      </p:sp>
    </p:spTree>
    <p:extLst>
      <p:ext uri="{BB962C8B-B14F-4D97-AF65-F5344CB8AC3E}">
        <p14:creationId xmlns:p14="http://schemas.microsoft.com/office/powerpoint/2010/main" val="17441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person with a beard and mustache making a face&#10;&#10;Description automatically generated">
            <a:extLst>
              <a:ext uri="{FF2B5EF4-FFF2-40B4-BE49-F238E27FC236}">
                <a16:creationId xmlns:a16="http://schemas.microsoft.com/office/drawing/2014/main" id="{1211A00A-4631-0066-C951-21A8F9511CBE}"/>
              </a:ext>
            </a:extLst>
          </p:cNvPr>
          <p:cNvPicPr>
            <a:picLocks noChangeAspect="1"/>
          </p:cNvPicPr>
          <p:nvPr/>
        </p:nvPicPr>
        <p:blipFill>
          <a:blip r:embed="rId3"/>
          <a:stretch>
            <a:fillRect/>
          </a:stretch>
        </p:blipFill>
        <p:spPr>
          <a:xfrm>
            <a:off x="521063" y="2600151"/>
            <a:ext cx="1962144" cy="2330682"/>
          </a:xfrm>
          <a:prstGeom prst="rect">
            <a:avLst/>
          </a:prstGeom>
        </p:spPr>
      </p:pic>
      <p:pic>
        <p:nvPicPr>
          <p:cNvPr id="3" name="Picture 6" descr="Desktop Wallpapers Doughnut Food Pastry Closeup White background">
            <a:extLst>
              <a:ext uri="{FF2B5EF4-FFF2-40B4-BE49-F238E27FC236}">
                <a16:creationId xmlns:a16="http://schemas.microsoft.com/office/drawing/2014/main" id="{4D995DA1-4281-6B3F-BEB0-34DBE2A5584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18909" y1="37705" x2="11273" y2="40984"/>
                        <a14:foregroundMark x1="72727" y1="23497" x2="85818" y2="31694"/>
                      </a14:backgroundRemoval>
                    </a14:imgEffect>
                  </a14:imgLayer>
                </a14:imgProps>
              </a:ext>
              <a:ext uri="{28A0092B-C50C-407E-A947-70E740481C1C}">
                <a14:useLocalDpi xmlns:a14="http://schemas.microsoft.com/office/drawing/2010/main" val="0"/>
              </a:ext>
            </a:extLst>
          </a:blip>
          <a:srcRect/>
          <a:stretch>
            <a:fillRect/>
          </a:stretch>
        </p:blipFill>
        <p:spPr bwMode="auto">
          <a:xfrm>
            <a:off x="1339450" y="3925714"/>
            <a:ext cx="204588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remium Vector | Heart in circle icon vector color variations valentine's  day love">
            <a:extLst>
              <a:ext uri="{FF2B5EF4-FFF2-40B4-BE49-F238E27FC236}">
                <a16:creationId xmlns:a16="http://schemas.microsoft.com/office/drawing/2014/main" id="{F0C058C5-05D8-2605-6C67-8B7214E163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508" y="1201075"/>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Circle, message, thinking, thought bubble, ui icon - Download on Iconfinder">
            <a:extLst>
              <a:ext uri="{FF2B5EF4-FFF2-40B4-BE49-F238E27FC236}">
                <a16:creationId xmlns:a16="http://schemas.microsoft.com/office/drawing/2014/main" id="{3C09A218-33F9-0AD5-3A74-7C03B1A99E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3756" y="916296"/>
            <a:ext cx="1683855" cy="168385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erson with a beard and mustache holding up his thumb&#10;&#10;Description automatically generated">
            <a:extLst>
              <a:ext uri="{FF2B5EF4-FFF2-40B4-BE49-F238E27FC236}">
                <a16:creationId xmlns:a16="http://schemas.microsoft.com/office/drawing/2014/main" id="{28FEA321-0F71-6681-0BBF-AAD1F8F10F6B}"/>
              </a:ext>
            </a:extLst>
          </p:cNvPr>
          <p:cNvPicPr>
            <a:picLocks noChangeAspect="1"/>
          </p:cNvPicPr>
          <p:nvPr/>
        </p:nvPicPr>
        <p:blipFill>
          <a:blip r:embed="rId8"/>
          <a:stretch>
            <a:fillRect/>
          </a:stretch>
        </p:blipFill>
        <p:spPr>
          <a:xfrm>
            <a:off x="9734661" y="2760373"/>
            <a:ext cx="2491496" cy="2330682"/>
          </a:xfrm>
          <a:prstGeom prst="rect">
            <a:avLst/>
          </a:prstGeom>
        </p:spPr>
      </p:pic>
      <p:sp>
        <p:nvSpPr>
          <p:cNvPr id="32" name="TextBox 31">
            <a:extLst>
              <a:ext uri="{FF2B5EF4-FFF2-40B4-BE49-F238E27FC236}">
                <a16:creationId xmlns:a16="http://schemas.microsoft.com/office/drawing/2014/main" id="{912828D1-CDDA-B52C-3DC9-5EF6F6B319EF}"/>
              </a:ext>
            </a:extLst>
          </p:cNvPr>
          <p:cNvSpPr txBox="1"/>
          <p:nvPr/>
        </p:nvSpPr>
        <p:spPr>
          <a:xfrm>
            <a:off x="4931836" y="424815"/>
            <a:ext cx="3182281" cy="523220"/>
          </a:xfrm>
          <a:prstGeom prst="rect">
            <a:avLst/>
          </a:prstGeom>
          <a:noFill/>
        </p:spPr>
        <p:txBody>
          <a:bodyPr wrap="none" rtlCol="0">
            <a:spAutoFit/>
          </a:bodyPr>
          <a:lstStyle/>
          <a:p>
            <a:r>
              <a:rPr lang="en-US" sz="2800" b="1" dirty="0">
                <a:solidFill>
                  <a:srgbClr val="FF2F92"/>
                </a:solidFill>
                <a:latin typeface="Helvetica" pitchFamily="2" charset="0"/>
              </a:rPr>
              <a:t>The love pathway</a:t>
            </a:r>
          </a:p>
        </p:txBody>
      </p:sp>
      <p:sp>
        <p:nvSpPr>
          <p:cNvPr id="33" name="TextBox 32">
            <a:extLst>
              <a:ext uri="{FF2B5EF4-FFF2-40B4-BE49-F238E27FC236}">
                <a16:creationId xmlns:a16="http://schemas.microsoft.com/office/drawing/2014/main" id="{B3895CAD-5682-9442-0DC7-994281150E8F}"/>
              </a:ext>
            </a:extLst>
          </p:cNvPr>
          <p:cNvSpPr txBox="1"/>
          <p:nvPr/>
        </p:nvSpPr>
        <p:spPr>
          <a:xfrm>
            <a:off x="396764" y="5091055"/>
            <a:ext cx="3330781" cy="707886"/>
          </a:xfrm>
          <a:prstGeom prst="rect">
            <a:avLst/>
          </a:prstGeom>
          <a:noFill/>
        </p:spPr>
        <p:txBody>
          <a:bodyPr wrap="square" rtlCol="0">
            <a:spAutoFit/>
          </a:bodyPr>
          <a:lstStyle/>
          <a:p>
            <a:r>
              <a:rPr lang="en-US" sz="2000" dirty="0">
                <a:latin typeface="Helvetica" pitchFamily="2" charset="0"/>
              </a:rPr>
              <a:t>When an upset person gets a gift (vs. a conversation)…</a:t>
            </a:r>
          </a:p>
        </p:txBody>
      </p:sp>
      <p:sp>
        <p:nvSpPr>
          <p:cNvPr id="34" name="TextBox 33">
            <a:extLst>
              <a:ext uri="{FF2B5EF4-FFF2-40B4-BE49-F238E27FC236}">
                <a16:creationId xmlns:a16="http://schemas.microsoft.com/office/drawing/2014/main" id="{67863761-7AC6-EA14-C6DF-AF944FABDED1}"/>
              </a:ext>
            </a:extLst>
          </p:cNvPr>
          <p:cNvSpPr txBox="1"/>
          <p:nvPr/>
        </p:nvSpPr>
        <p:spPr>
          <a:xfrm>
            <a:off x="4103861" y="2542098"/>
            <a:ext cx="2287366" cy="707886"/>
          </a:xfrm>
          <a:prstGeom prst="rect">
            <a:avLst/>
          </a:prstGeom>
          <a:noFill/>
        </p:spPr>
        <p:txBody>
          <a:bodyPr wrap="square" rtlCol="0">
            <a:spAutoFit/>
          </a:bodyPr>
          <a:lstStyle/>
          <a:p>
            <a:pPr algn="ctr"/>
            <a:r>
              <a:rPr lang="en-US" sz="2000" dirty="0">
                <a:latin typeface="Helvetica" pitchFamily="2" charset="0"/>
              </a:rPr>
              <a:t>It seems like more of a </a:t>
            </a:r>
            <a:r>
              <a:rPr lang="en-US" sz="2000" b="1" dirty="0">
                <a:solidFill>
                  <a:srgbClr val="FF2F92"/>
                </a:solidFill>
                <a:latin typeface="Helvetica" pitchFamily="2" charset="0"/>
              </a:rPr>
              <a:t>sacrifice </a:t>
            </a:r>
          </a:p>
        </p:txBody>
      </p:sp>
      <p:sp>
        <p:nvSpPr>
          <p:cNvPr id="35" name="TextBox 34">
            <a:extLst>
              <a:ext uri="{FF2B5EF4-FFF2-40B4-BE49-F238E27FC236}">
                <a16:creationId xmlns:a16="http://schemas.microsoft.com/office/drawing/2014/main" id="{AE21D856-C4B5-2E0B-6421-2176A68F8D1B}"/>
              </a:ext>
            </a:extLst>
          </p:cNvPr>
          <p:cNvSpPr txBox="1"/>
          <p:nvPr/>
        </p:nvSpPr>
        <p:spPr>
          <a:xfrm>
            <a:off x="6961134" y="2545001"/>
            <a:ext cx="2287366" cy="1015663"/>
          </a:xfrm>
          <a:prstGeom prst="rect">
            <a:avLst/>
          </a:prstGeom>
          <a:noFill/>
        </p:spPr>
        <p:txBody>
          <a:bodyPr wrap="square" rtlCol="0">
            <a:spAutoFit/>
          </a:bodyPr>
          <a:lstStyle/>
          <a:p>
            <a:pPr algn="ctr"/>
            <a:r>
              <a:rPr lang="en-US" sz="2000" dirty="0">
                <a:latin typeface="Helvetica" pitchFamily="2" charset="0"/>
              </a:rPr>
              <a:t>Which makes the support seem more </a:t>
            </a:r>
            <a:r>
              <a:rPr lang="en-US" sz="2000" b="1" dirty="0">
                <a:solidFill>
                  <a:srgbClr val="FF2F92"/>
                </a:solidFill>
                <a:latin typeface="Helvetica" pitchFamily="2" charset="0"/>
              </a:rPr>
              <a:t>thoughtful</a:t>
            </a:r>
          </a:p>
        </p:txBody>
      </p:sp>
      <p:pic>
        <p:nvPicPr>
          <p:cNvPr id="36" name="Picture 6" descr="😲 Astonished Face Emoji — Dictionary of Emoji, Copy &amp; Paste">
            <a:extLst>
              <a:ext uri="{FF2B5EF4-FFF2-40B4-BE49-F238E27FC236}">
                <a16:creationId xmlns:a16="http://schemas.microsoft.com/office/drawing/2014/main" id="{1251E465-D125-88E2-D22A-7E9E9923D6D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478" t="10184" r="27174" b="10471"/>
          <a:stretch/>
        </p:blipFill>
        <p:spPr bwMode="auto">
          <a:xfrm>
            <a:off x="4339285" y="4606434"/>
            <a:ext cx="1454104" cy="136144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55E8C19D-F20D-213A-9575-6B268854E706}"/>
              </a:ext>
            </a:extLst>
          </p:cNvPr>
          <p:cNvSpPr txBox="1"/>
          <p:nvPr/>
        </p:nvSpPr>
        <p:spPr>
          <a:xfrm>
            <a:off x="4087209" y="6150114"/>
            <a:ext cx="2287366" cy="707886"/>
          </a:xfrm>
          <a:prstGeom prst="rect">
            <a:avLst/>
          </a:prstGeom>
          <a:noFill/>
        </p:spPr>
        <p:txBody>
          <a:bodyPr wrap="square" rtlCol="0">
            <a:spAutoFit/>
          </a:bodyPr>
          <a:lstStyle/>
          <a:p>
            <a:pPr algn="ctr"/>
            <a:r>
              <a:rPr lang="en-US" sz="2000" dirty="0">
                <a:latin typeface="Helvetica" pitchFamily="2" charset="0"/>
              </a:rPr>
              <a:t>They feel more </a:t>
            </a:r>
            <a:r>
              <a:rPr lang="en-US" sz="2000" b="1" dirty="0">
                <a:solidFill>
                  <a:srgbClr val="4AA3DD"/>
                </a:solidFill>
                <a:latin typeface="Helvetica" pitchFamily="2" charset="0"/>
              </a:rPr>
              <a:t>surprised</a:t>
            </a:r>
          </a:p>
        </p:txBody>
      </p:sp>
      <p:pic>
        <p:nvPicPr>
          <p:cNvPr id="40" name="Picture 2" descr="Eye Circle PNG Transparent Images Free Download | Vector Files | Pngtree">
            <a:extLst>
              <a:ext uri="{FF2B5EF4-FFF2-40B4-BE49-F238E27FC236}">
                <a16:creationId xmlns:a16="http://schemas.microsoft.com/office/drawing/2014/main" id="{74CF81B0-9077-0E78-F21E-56FD2E8D03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6077" y="4516387"/>
            <a:ext cx="1541534" cy="154153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B6BE177-AB9A-A254-83A2-E57B8D1431B6}"/>
              </a:ext>
            </a:extLst>
          </p:cNvPr>
          <p:cNvSpPr txBox="1"/>
          <p:nvPr/>
        </p:nvSpPr>
        <p:spPr>
          <a:xfrm>
            <a:off x="6961134" y="6057921"/>
            <a:ext cx="2287366" cy="707886"/>
          </a:xfrm>
          <a:prstGeom prst="rect">
            <a:avLst/>
          </a:prstGeom>
          <a:noFill/>
        </p:spPr>
        <p:txBody>
          <a:bodyPr wrap="square" rtlCol="0">
            <a:spAutoFit/>
          </a:bodyPr>
          <a:lstStyle/>
          <a:p>
            <a:pPr algn="ctr"/>
            <a:r>
              <a:rPr lang="en-US" sz="2000" dirty="0">
                <a:latin typeface="Helvetica" pitchFamily="2" charset="0"/>
              </a:rPr>
              <a:t>Which </a:t>
            </a:r>
            <a:r>
              <a:rPr lang="en-US" sz="2000" b="1" dirty="0">
                <a:solidFill>
                  <a:srgbClr val="4AA3DD"/>
                </a:solidFill>
                <a:latin typeface="Helvetica" pitchFamily="2" charset="0"/>
              </a:rPr>
              <a:t>distracts</a:t>
            </a:r>
            <a:r>
              <a:rPr lang="en-US" sz="2000" dirty="0">
                <a:latin typeface="Helvetica" pitchFamily="2" charset="0"/>
              </a:rPr>
              <a:t> them</a:t>
            </a:r>
            <a:endParaRPr lang="en-US" sz="2000" b="1" dirty="0">
              <a:solidFill>
                <a:srgbClr val="4AA3DD"/>
              </a:solidFill>
              <a:latin typeface="Helvetica" pitchFamily="2" charset="0"/>
            </a:endParaRPr>
          </a:p>
        </p:txBody>
      </p:sp>
      <p:sp>
        <p:nvSpPr>
          <p:cNvPr id="42" name="TextBox 41">
            <a:extLst>
              <a:ext uri="{FF2B5EF4-FFF2-40B4-BE49-F238E27FC236}">
                <a16:creationId xmlns:a16="http://schemas.microsoft.com/office/drawing/2014/main" id="{130C5F76-6B22-2354-C4D2-9B2DA4F0F754}"/>
              </a:ext>
            </a:extLst>
          </p:cNvPr>
          <p:cNvSpPr txBox="1"/>
          <p:nvPr/>
        </p:nvSpPr>
        <p:spPr>
          <a:xfrm>
            <a:off x="9634137" y="5106618"/>
            <a:ext cx="2557864" cy="707886"/>
          </a:xfrm>
          <a:prstGeom prst="rect">
            <a:avLst/>
          </a:prstGeom>
          <a:noFill/>
        </p:spPr>
        <p:txBody>
          <a:bodyPr wrap="square" rtlCol="0">
            <a:spAutoFit/>
          </a:bodyPr>
          <a:lstStyle/>
          <a:p>
            <a:pPr algn="ctr"/>
            <a:r>
              <a:rPr lang="en-US" sz="2000" dirty="0">
                <a:latin typeface="Helvetica" pitchFamily="2" charset="0"/>
              </a:rPr>
              <a:t>Which makes them feel better!</a:t>
            </a:r>
          </a:p>
        </p:txBody>
      </p:sp>
      <p:sp>
        <p:nvSpPr>
          <p:cNvPr id="43" name="Right Arrow 42">
            <a:extLst>
              <a:ext uri="{FF2B5EF4-FFF2-40B4-BE49-F238E27FC236}">
                <a16:creationId xmlns:a16="http://schemas.microsoft.com/office/drawing/2014/main" id="{28F02A07-E340-E20A-6572-DCE7F07DB601}"/>
              </a:ext>
            </a:extLst>
          </p:cNvPr>
          <p:cNvSpPr/>
          <p:nvPr/>
        </p:nvSpPr>
        <p:spPr>
          <a:xfrm rot="18927201">
            <a:off x="2440670" y="2326977"/>
            <a:ext cx="1470133" cy="628278"/>
          </a:xfrm>
          <a:prstGeom prst="rightArrow">
            <a:avLst/>
          </a:prstGeom>
          <a:solidFill>
            <a:srgbClr val="FF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a:extLst>
              <a:ext uri="{FF2B5EF4-FFF2-40B4-BE49-F238E27FC236}">
                <a16:creationId xmlns:a16="http://schemas.microsoft.com/office/drawing/2014/main" id="{0577F3FB-DA7F-560A-C095-D07E05CCF32C}"/>
              </a:ext>
            </a:extLst>
          </p:cNvPr>
          <p:cNvSpPr/>
          <p:nvPr/>
        </p:nvSpPr>
        <p:spPr>
          <a:xfrm>
            <a:off x="5962197" y="1457192"/>
            <a:ext cx="1121559" cy="628278"/>
          </a:xfrm>
          <a:prstGeom prst="rightArrow">
            <a:avLst/>
          </a:prstGeom>
          <a:solidFill>
            <a:srgbClr val="FF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72F5BD31-F7A2-FAF3-3842-3D6EC199CB67}"/>
              </a:ext>
            </a:extLst>
          </p:cNvPr>
          <p:cNvSpPr/>
          <p:nvPr/>
        </p:nvSpPr>
        <p:spPr>
          <a:xfrm rot="1948188">
            <a:off x="8976479" y="2110672"/>
            <a:ext cx="1683855" cy="628278"/>
          </a:xfrm>
          <a:prstGeom prst="rightArrow">
            <a:avLst/>
          </a:prstGeom>
          <a:solidFill>
            <a:srgbClr val="FF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7F4CDE7-0F47-899C-5A90-72896B8EF167}"/>
              </a:ext>
            </a:extLst>
          </p:cNvPr>
          <p:cNvSpPr txBox="1"/>
          <p:nvPr/>
        </p:nvSpPr>
        <p:spPr>
          <a:xfrm>
            <a:off x="4426508" y="3854067"/>
            <a:ext cx="4261103" cy="523220"/>
          </a:xfrm>
          <a:prstGeom prst="rect">
            <a:avLst/>
          </a:prstGeom>
          <a:noFill/>
        </p:spPr>
        <p:txBody>
          <a:bodyPr wrap="none" rtlCol="0">
            <a:spAutoFit/>
          </a:bodyPr>
          <a:lstStyle/>
          <a:p>
            <a:r>
              <a:rPr lang="en-US" sz="2800" b="1" dirty="0">
                <a:solidFill>
                  <a:srgbClr val="4AA3DD"/>
                </a:solidFill>
                <a:latin typeface="Helvetica" pitchFamily="2" charset="0"/>
              </a:rPr>
              <a:t>The enjoyment pathway</a:t>
            </a:r>
          </a:p>
        </p:txBody>
      </p:sp>
      <p:sp>
        <p:nvSpPr>
          <p:cNvPr id="47" name="Right Arrow 46">
            <a:extLst>
              <a:ext uri="{FF2B5EF4-FFF2-40B4-BE49-F238E27FC236}">
                <a16:creationId xmlns:a16="http://schemas.microsoft.com/office/drawing/2014/main" id="{0F8DCC17-8E8F-6175-BAFB-55D5DEDD507F}"/>
              </a:ext>
            </a:extLst>
          </p:cNvPr>
          <p:cNvSpPr/>
          <p:nvPr/>
        </p:nvSpPr>
        <p:spPr>
          <a:xfrm rot="1857612">
            <a:off x="3349076" y="4551129"/>
            <a:ext cx="947136" cy="628278"/>
          </a:xfrm>
          <a:prstGeom prst="rightArrow">
            <a:avLst/>
          </a:prstGeom>
          <a:solidFill>
            <a:srgbClr val="4AA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a:extLst>
              <a:ext uri="{FF2B5EF4-FFF2-40B4-BE49-F238E27FC236}">
                <a16:creationId xmlns:a16="http://schemas.microsoft.com/office/drawing/2014/main" id="{B183A358-BCBC-E76F-86FC-FDCA24365670}"/>
              </a:ext>
            </a:extLst>
          </p:cNvPr>
          <p:cNvSpPr/>
          <p:nvPr/>
        </p:nvSpPr>
        <p:spPr>
          <a:xfrm>
            <a:off x="6056332" y="4987360"/>
            <a:ext cx="947136" cy="628278"/>
          </a:xfrm>
          <a:prstGeom prst="rightArrow">
            <a:avLst/>
          </a:prstGeom>
          <a:solidFill>
            <a:srgbClr val="4AA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a:extLst>
              <a:ext uri="{FF2B5EF4-FFF2-40B4-BE49-F238E27FC236}">
                <a16:creationId xmlns:a16="http://schemas.microsoft.com/office/drawing/2014/main" id="{AC21F860-72E6-DCC6-2844-E8B02719F280}"/>
              </a:ext>
            </a:extLst>
          </p:cNvPr>
          <p:cNvSpPr/>
          <p:nvPr/>
        </p:nvSpPr>
        <p:spPr>
          <a:xfrm rot="19767517">
            <a:off x="8823575" y="4776915"/>
            <a:ext cx="947136" cy="628278"/>
          </a:xfrm>
          <a:prstGeom prst="rightArrow">
            <a:avLst/>
          </a:prstGeom>
          <a:solidFill>
            <a:srgbClr val="4AA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69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AA3DD"/>
        </a:solidFill>
        <a:effectLst/>
      </p:bgPr>
    </p:bg>
    <p:spTree>
      <p:nvGrpSpPr>
        <p:cNvPr id="1" name=""/>
        <p:cNvGrpSpPr/>
        <p:nvPr/>
      </p:nvGrpSpPr>
      <p:grpSpPr>
        <a:xfrm>
          <a:off x="0" y="0"/>
          <a:ext cx="0" cy="0"/>
          <a:chOff x="0" y="0"/>
          <a:chExt cx="0" cy="0"/>
        </a:xfrm>
      </p:grpSpPr>
      <p:pic>
        <p:nvPicPr>
          <p:cNvPr id="1026" name="Picture 2" descr="The best Christmas gifts 2022: your guide to the top presents on everyone's  wish list this year">
            <a:extLst>
              <a:ext uri="{FF2B5EF4-FFF2-40B4-BE49-F238E27FC236}">
                <a16:creationId xmlns:a16="http://schemas.microsoft.com/office/drawing/2014/main" id="{6E8AA7AE-BC43-7CE5-6733-D59CE9544A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9" r="17005"/>
          <a:stretch/>
        </p:blipFill>
        <p:spPr bwMode="auto">
          <a:xfrm>
            <a:off x="6822898" y="2368017"/>
            <a:ext cx="5369102" cy="44899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CB281E-845F-F48D-E9BD-6AAEBD428518}"/>
              </a:ext>
            </a:extLst>
          </p:cNvPr>
          <p:cNvSpPr txBox="1"/>
          <p:nvPr/>
        </p:nvSpPr>
        <p:spPr>
          <a:xfrm rot="10800000" flipV="1">
            <a:off x="356966" y="1513997"/>
            <a:ext cx="73523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Helvetica" pitchFamily="2" charset="0"/>
                <a:ea typeface="+mn-ea"/>
                <a:cs typeface="+mn-cs"/>
              </a:rPr>
              <a:t>Author Contact Info</a:t>
            </a:r>
            <a:endParaRPr kumimoji="0" lang="en-US" sz="36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58F3F17D-865A-123D-D3AF-650DA2EB41FC}"/>
              </a:ext>
            </a:extLst>
          </p:cNvPr>
          <p:cNvSpPr txBox="1"/>
          <p:nvPr/>
        </p:nvSpPr>
        <p:spPr>
          <a:xfrm>
            <a:off x="356967" y="2777920"/>
            <a:ext cx="7489807"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Holly Howe, </a:t>
            </a:r>
            <a:r>
              <a:rPr kumimoji="0" lang="en-US" sz="2800" b="0" i="0" u="none" strike="noStrike" kern="1200" cap="none" spc="0" normalizeH="0" baseline="0" noProof="0" dirty="0" err="1">
                <a:ln>
                  <a:noFill/>
                </a:ln>
                <a:solidFill>
                  <a:prstClr val="white"/>
                </a:solidFill>
                <a:effectLst/>
                <a:uLnTx/>
                <a:uFillTx/>
                <a:latin typeface="Helvetica" pitchFamily="2" charset="0"/>
                <a:ea typeface="+mn-ea"/>
                <a:cs typeface="+mn-cs"/>
              </a:rPr>
              <a:t>holly.howe@hec.ca</a:t>
            </a:r>
            <a:endPar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endParaRPr>
          </a:p>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Hillary Wiener, </a:t>
            </a:r>
            <a:r>
              <a:rPr kumimoji="0" lang="en-US" sz="2800" b="0" i="0" u="none" strike="noStrike" kern="1200" cap="none" spc="0" normalizeH="0" baseline="0" noProof="0" dirty="0" err="1">
                <a:ln>
                  <a:noFill/>
                </a:ln>
                <a:solidFill>
                  <a:prstClr val="white"/>
                </a:solidFill>
                <a:effectLst/>
                <a:uLnTx/>
                <a:uFillTx/>
                <a:latin typeface="Helvetica" pitchFamily="2" charset="0"/>
                <a:ea typeface="+mn-ea"/>
                <a:cs typeface="+mn-cs"/>
              </a:rPr>
              <a:t>hwiener@albany.edu</a:t>
            </a: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 </a:t>
            </a:r>
          </a:p>
          <a:p>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Tanya Chartrand, </a:t>
            </a:r>
            <a:r>
              <a:rPr kumimoji="0" lang="en-US" sz="2800" b="0" i="0" u="none" strike="noStrike" kern="1200" cap="none" spc="0" normalizeH="0" baseline="0" noProof="0" dirty="0" err="1">
                <a:ln>
                  <a:noFill/>
                </a:ln>
                <a:solidFill>
                  <a:prstClr val="white"/>
                </a:solidFill>
                <a:effectLst/>
                <a:uLnTx/>
                <a:uFillTx/>
                <a:latin typeface="Helvetica" pitchFamily="2" charset="0"/>
                <a:ea typeface="+mn-ea"/>
                <a:cs typeface="+mn-cs"/>
              </a:rPr>
              <a:t>tanya.chartrand@duke.edu</a:t>
            </a: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 </a:t>
            </a:r>
          </a:p>
        </p:txBody>
      </p:sp>
    </p:spTree>
    <p:extLst>
      <p:ext uri="{BB962C8B-B14F-4D97-AF65-F5344CB8AC3E}">
        <p14:creationId xmlns:p14="http://schemas.microsoft.com/office/powerpoint/2010/main" val="196825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97E5471-F947-EF27-C0A1-B76739469DBB}"/>
              </a:ext>
            </a:extLst>
          </p:cNvPr>
          <p:cNvSpPr txBox="1"/>
          <p:nvPr/>
        </p:nvSpPr>
        <p:spPr>
          <a:xfrm>
            <a:off x="0" y="6537612"/>
            <a:ext cx="824065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Helvetica" pitchFamily="2" charset="0"/>
                <a:ea typeface="+mn-ea"/>
                <a:cs typeface="+mn-cs"/>
              </a:rPr>
              <a:t>(Barbee &amp; Cunningham, 1995; Feeney &amp; Collins, 2015; Oxford English Dictionary, 2023) </a:t>
            </a:r>
          </a:p>
        </p:txBody>
      </p:sp>
      <p:sp>
        <p:nvSpPr>
          <p:cNvPr id="3" name="Content Placeholder 2">
            <a:extLst>
              <a:ext uri="{FF2B5EF4-FFF2-40B4-BE49-F238E27FC236}">
                <a16:creationId xmlns:a16="http://schemas.microsoft.com/office/drawing/2014/main" id="{C5824DE6-3231-E4E6-A9C5-DB6B93E6B8D9}"/>
              </a:ext>
            </a:extLst>
          </p:cNvPr>
          <p:cNvSpPr>
            <a:spLocks noGrp="1"/>
          </p:cNvSpPr>
          <p:nvPr>
            <p:ph idx="1"/>
          </p:nvPr>
        </p:nvSpPr>
        <p:spPr>
          <a:xfrm>
            <a:off x="2355329" y="2198219"/>
            <a:ext cx="7481341" cy="2461562"/>
          </a:xfrm>
        </p:spPr>
        <p:txBody>
          <a:bodyPr>
            <a:normAutofit/>
          </a:bodyPr>
          <a:lstStyle/>
          <a:p>
            <a:pPr marL="0" indent="0" algn="ctr">
              <a:lnSpc>
                <a:spcPct val="150000"/>
              </a:lnSpc>
              <a:buNone/>
            </a:pPr>
            <a:r>
              <a:rPr lang="en-US" sz="3200" dirty="0"/>
              <a:t>If someone is having a </a:t>
            </a:r>
            <a:r>
              <a:rPr lang="en-US" sz="3200" b="1" dirty="0">
                <a:solidFill>
                  <a:srgbClr val="4AA3DD"/>
                </a:solidFill>
              </a:rPr>
              <a:t>hard day</a:t>
            </a:r>
            <a:r>
              <a:rPr lang="en-US" sz="3200" dirty="0"/>
              <a:t>, is it more effective to </a:t>
            </a:r>
            <a:r>
              <a:rPr lang="en-US" sz="3200" b="1" dirty="0">
                <a:solidFill>
                  <a:srgbClr val="FF2F92"/>
                </a:solidFill>
              </a:rPr>
              <a:t>emotionally support</a:t>
            </a:r>
            <a:r>
              <a:rPr lang="en-US" sz="3200" dirty="0"/>
              <a:t> them with a </a:t>
            </a:r>
            <a:r>
              <a:rPr lang="en-US" sz="3200" b="1" dirty="0">
                <a:solidFill>
                  <a:srgbClr val="FFC000"/>
                </a:solidFill>
              </a:rPr>
              <a:t>gift</a:t>
            </a:r>
            <a:r>
              <a:rPr lang="en-US" sz="3200" dirty="0"/>
              <a:t> or a </a:t>
            </a:r>
            <a:r>
              <a:rPr lang="en-US" sz="3200" b="1" dirty="0">
                <a:solidFill>
                  <a:srgbClr val="D883FF"/>
                </a:solidFill>
              </a:rPr>
              <a:t>conversation</a:t>
            </a:r>
            <a:r>
              <a:rPr lang="en-US" sz="3200" dirty="0"/>
              <a:t>?</a:t>
            </a:r>
          </a:p>
        </p:txBody>
      </p:sp>
      <p:sp>
        <p:nvSpPr>
          <p:cNvPr id="7" name="TextBox 6">
            <a:extLst>
              <a:ext uri="{FF2B5EF4-FFF2-40B4-BE49-F238E27FC236}">
                <a16:creationId xmlns:a16="http://schemas.microsoft.com/office/drawing/2014/main" id="{83A35B11-0042-9FB8-30B5-FC78019902E2}"/>
              </a:ext>
            </a:extLst>
          </p:cNvPr>
          <p:cNvSpPr txBox="1"/>
          <p:nvPr/>
        </p:nvSpPr>
        <p:spPr>
          <a:xfrm>
            <a:off x="584617" y="588285"/>
            <a:ext cx="5051685" cy="1015663"/>
          </a:xfrm>
          <a:prstGeom prst="rect">
            <a:avLst/>
          </a:prstGeom>
          <a:noFill/>
          <a:ln w="57150">
            <a:solidFill>
              <a:srgbClr val="4AA3D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We study support given to someone experiencing an </a:t>
            </a:r>
            <a:r>
              <a:rPr kumimoji="0" lang="en-US" sz="2000" b="1" i="0" u="none" strike="noStrike" kern="1200" cap="none" spc="0" normalizeH="0" baseline="0" noProof="0" dirty="0">
                <a:ln>
                  <a:noFill/>
                </a:ln>
                <a:solidFill>
                  <a:prstClr val="black"/>
                </a:solidFill>
                <a:effectLst/>
                <a:uLnTx/>
                <a:uFillTx/>
                <a:latin typeface="Helvetica" pitchFamily="2" charset="0"/>
                <a:ea typeface="+mn-ea"/>
                <a:cs typeface="+mn-cs"/>
              </a:rPr>
              <a:t>acute stressor</a:t>
            </a: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 like a break-up or a job loss</a:t>
            </a:r>
          </a:p>
        </p:txBody>
      </p:sp>
      <p:cxnSp>
        <p:nvCxnSpPr>
          <p:cNvPr id="11" name="Straight Connector 10">
            <a:extLst>
              <a:ext uri="{FF2B5EF4-FFF2-40B4-BE49-F238E27FC236}">
                <a16:creationId xmlns:a16="http://schemas.microsoft.com/office/drawing/2014/main" id="{8FAA2816-F4FD-CA61-A6A9-85EDC7D58C21}"/>
              </a:ext>
            </a:extLst>
          </p:cNvPr>
          <p:cNvCxnSpPr>
            <a:cxnSpLocks/>
          </p:cNvCxnSpPr>
          <p:nvPr/>
        </p:nvCxnSpPr>
        <p:spPr>
          <a:xfrm>
            <a:off x="7240249" y="1096116"/>
            <a:ext cx="0" cy="1302310"/>
          </a:xfrm>
          <a:prstGeom prst="line">
            <a:avLst/>
          </a:prstGeom>
          <a:ln w="57150">
            <a:solidFill>
              <a:srgbClr val="4AA3D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C1CAE5-162F-9094-00EC-9CB41EE50052}"/>
              </a:ext>
            </a:extLst>
          </p:cNvPr>
          <p:cNvSpPr txBox="1"/>
          <p:nvPr/>
        </p:nvSpPr>
        <p:spPr>
          <a:xfrm>
            <a:off x="7782394" y="603274"/>
            <a:ext cx="4194747" cy="1323439"/>
          </a:xfrm>
          <a:prstGeom prst="rect">
            <a:avLst/>
          </a:prstGeom>
          <a:noFill/>
          <a:ln w="57150">
            <a:solidFill>
              <a:srgbClr val="FF2F9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We study </a:t>
            </a:r>
            <a:r>
              <a:rPr kumimoji="0" lang="en-US" sz="2000" b="1" i="0" u="none" strike="noStrike" kern="1200" cap="none" spc="0" normalizeH="0" baseline="0" noProof="0" dirty="0">
                <a:ln>
                  <a:noFill/>
                </a:ln>
                <a:solidFill>
                  <a:prstClr val="black"/>
                </a:solidFill>
                <a:effectLst/>
                <a:uLnTx/>
                <a:uFillTx/>
                <a:latin typeface="Helvetica" pitchFamily="2" charset="0"/>
                <a:ea typeface="+mn-ea"/>
                <a:cs typeface="+mn-cs"/>
              </a:rPr>
              <a:t>emotional support</a:t>
            </a: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—support that is intended to improve the receiver’s emotional state, without solving their problem</a:t>
            </a:r>
          </a:p>
        </p:txBody>
      </p:sp>
      <p:cxnSp>
        <p:nvCxnSpPr>
          <p:cNvPr id="16" name="Straight Connector 15">
            <a:extLst>
              <a:ext uri="{FF2B5EF4-FFF2-40B4-BE49-F238E27FC236}">
                <a16:creationId xmlns:a16="http://schemas.microsoft.com/office/drawing/2014/main" id="{1BC6AD4A-568C-07DE-3B11-36E6B9D09875}"/>
              </a:ext>
            </a:extLst>
          </p:cNvPr>
          <p:cNvCxnSpPr>
            <a:cxnSpLocks/>
          </p:cNvCxnSpPr>
          <p:nvPr/>
        </p:nvCxnSpPr>
        <p:spPr>
          <a:xfrm>
            <a:off x="10840388" y="1926713"/>
            <a:ext cx="0" cy="1502287"/>
          </a:xfrm>
          <a:prstGeom prst="line">
            <a:avLst/>
          </a:prstGeom>
          <a:ln w="5715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3EC712-4F80-1A7C-CF9F-794654770BE3}"/>
              </a:ext>
            </a:extLst>
          </p:cNvPr>
          <p:cNvCxnSpPr>
            <a:cxnSpLocks/>
          </p:cNvCxnSpPr>
          <p:nvPr/>
        </p:nvCxnSpPr>
        <p:spPr>
          <a:xfrm>
            <a:off x="9998439" y="3429000"/>
            <a:ext cx="841949" cy="0"/>
          </a:xfrm>
          <a:prstGeom prst="line">
            <a:avLst/>
          </a:prstGeom>
          <a:ln w="57150">
            <a:solidFill>
              <a:srgbClr val="FF2F9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DADC75-F3D5-FFF1-5A85-E75877F37C48}"/>
              </a:ext>
            </a:extLst>
          </p:cNvPr>
          <p:cNvCxnSpPr>
            <a:cxnSpLocks/>
            <a:stCxn id="7" idx="3"/>
          </p:cNvCxnSpPr>
          <p:nvPr/>
        </p:nvCxnSpPr>
        <p:spPr>
          <a:xfrm flipV="1">
            <a:off x="5636302" y="1096116"/>
            <a:ext cx="1603947" cy="1"/>
          </a:xfrm>
          <a:prstGeom prst="line">
            <a:avLst/>
          </a:prstGeom>
          <a:ln w="57150">
            <a:solidFill>
              <a:srgbClr val="4AA3DD"/>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E34C955-672F-B26C-2D4B-BFCB1E807FF0}"/>
              </a:ext>
            </a:extLst>
          </p:cNvPr>
          <p:cNvSpPr txBox="1"/>
          <p:nvPr/>
        </p:nvSpPr>
        <p:spPr>
          <a:xfrm>
            <a:off x="1469036" y="5057853"/>
            <a:ext cx="4167265" cy="1015663"/>
          </a:xfrm>
          <a:prstGeom prst="rect">
            <a:avLst/>
          </a:prstGeom>
          <a:noFill/>
          <a:ln w="5715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itchFamily="2" charset="0"/>
                <a:ea typeface="+mn-ea"/>
                <a:cs typeface="+mn-cs"/>
              </a:rPr>
              <a:t>Gift: </a:t>
            </a: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A product willingly given from one person to another without the expectation of payment.</a:t>
            </a:r>
          </a:p>
        </p:txBody>
      </p:sp>
      <p:cxnSp>
        <p:nvCxnSpPr>
          <p:cNvPr id="27" name="Straight Connector 26">
            <a:extLst>
              <a:ext uri="{FF2B5EF4-FFF2-40B4-BE49-F238E27FC236}">
                <a16:creationId xmlns:a16="http://schemas.microsoft.com/office/drawing/2014/main" id="{313A409C-A9E7-9EA6-19AC-C66F4C2DBB65}"/>
              </a:ext>
            </a:extLst>
          </p:cNvPr>
          <p:cNvCxnSpPr>
            <a:cxnSpLocks/>
          </p:cNvCxnSpPr>
          <p:nvPr/>
        </p:nvCxnSpPr>
        <p:spPr>
          <a:xfrm flipV="1">
            <a:off x="5294026" y="4452079"/>
            <a:ext cx="0" cy="60577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FCD6B8A-2222-DE85-5C96-5E7E7D9D3983}"/>
              </a:ext>
            </a:extLst>
          </p:cNvPr>
          <p:cNvSpPr txBox="1"/>
          <p:nvPr/>
        </p:nvSpPr>
        <p:spPr>
          <a:xfrm>
            <a:off x="6882983" y="4789255"/>
            <a:ext cx="5094158" cy="1631216"/>
          </a:xfrm>
          <a:prstGeom prst="rect">
            <a:avLst/>
          </a:prstGeom>
          <a:noFill/>
          <a:ln w="57150">
            <a:solidFill>
              <a:srgbClr val="D883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itchFamily="2" charset="0"/>
                <a:ea typeface="+mn-ea"/>
                <a:cs typeface="+mn-cs"/>
              </a:rPr>
              <a:t>Conversational support: </a:t>
            </a:r>
            <a:r>
              <a:rPr kumimoji="0" lang="en-US" sz="2000" b="0" i="0" u="none" strike="noStrike" kern="1200" cap="none" spc="0" normalizeH="0" baseline="0" noProof="0" dirty="0">
                <a:ln>
                  <a:noFill/>
                </a:ln>
                <a:solidFill>
                  <a:prstClr val="black"/>
                </a:solidFill>
                <a:effectLst/>
                <a:uLnTx/>
                <a:uFillTx/>
                <a:latin typeface="Helvetica" pitchFamily="2" charset="0"/>
                <a:ea typeface="+mn-ea"/>
                <a:cs typeface="+mn-cs"/>
              </a:rPr>
              <a:t>Two people having a multi-turn interaction wherein the support receiver expresses negative emotions, is reassured about their ability to cope, and seeks comfort.</a:t>
            </a:r>
          </a:p>
        </p:txBody>
      </p:sp>
      <p:cxnSp>
        <p:nvCxnSpPr>
          <p:cNvPr id="31" name="Straight Connector 30">
            <a:extLst>
              <a:ext uri="{FF2B5EF4-FFF2-40B4-BE49-F238E27FC236}">
                <a16:creationId xmlns:a16="http://schemas.microsoft.com/office/drawing/2014/main" id="{236F1847-C375-E887-E393-EB99ACF4EDA4}"/>
              </a:ext>
            </a:extLst>
          </p:cNvPr>
          <p:cNvCxnSpPr>
            <a:cxnSpLocks/>
          </p:cNvCxnSpPr>
          <p:nvPr/>
        </p:nvCxnSpPr>
        <p:spPr>
          <a:xfrm flipV="1">
            <a:off x="8444459" y="4452079"/>
            <a:ext cx="0" cy="302887"/>
          </a:xfrm>
          <a:prstGeom prst="line">
            <a:avLst/>
          </a:prstGeom>
          <a:ln w="57150">
            <a:solidFill>
              <a:srgbClr val="D88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6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6"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2847-0806-3CF1-E247-DE6E970FABA2}"/>
              </a:ext>
            </a:extLst>
          </p:cNvPr>
          <p:cNvSpPr>
            <a:spLocks noGrp="1"/>
          </p:cNvSpPr>
          <p:nvPr>
            <p:ph type="title"/>
          </p:nvPr>
        </p:nvSpPr>
        <p:spPr>
          <a:xfrm>
            <a:off x="975360" y="1403130"/>
            <a:ext cx="10515600" cy="2599734"/>
          </a:xfrm>
        </p:spPr>
        <p:txBody>
          <a:bodyPr>
            <a:normAutofit/>
          </a:bodyPr>
          <a:lstStyle/>
          <a:p>
            <a:pPr algn="ctr"/>
            <a:r>
              <a:rPr lang="en-US" dirty="0"/>
              <a:t>Gifts are a more effective form of emotional support than conversations.</a:t>
            </a:r>
            <a:br>
              <a:rPr lang="en-US" dirty="0"/>
            </a:br>
            <a:br>
              <a:rPr lang="en-US" dirty="0"/>
            </a:br>
            <a:endParaRPr lang="en-US" i="1" dirty="0"/>
          </a:p>
        </p:txBody>
      </p:sp>
      <p:sp>
        <p:nvSpPr>
          <p:cNvPr id="3" name="TextBox 2">
            <a:extLst>
              <a:ext uri="{FF2B5EF4-FFF2-40B4-BE49-F238E27FC236}">
                <a16:creationId xmlns:a16="http://schemas.microsoft.com/office/drawing/2014/main" id="{950B9C39-791E-1834-E58A-1F5E5EF83A2E}"/>
              </a:ext>
            </a:extLst>
          </p:cNvPr>
          <p:cNvSpPr txBox="1"/>
          <p:nvPr/>
        </p:nvSpPr>
        <p:spPr>
          <a:xfrm>
            <a:off x="4572000" y="3429000"/>
            <a:ext cx="2278188" cy="1015663"/>
          </a:xfrm>
          <a:prstGeom prst="rect">
            <a:avLst/>
          </a:prstGeom>
          <a:noFill/>
          <a:ln>
            <a:noFill/>
          </a:ln>
        </p:spPr>
        <p:txBody>
          <a:bodyPr wrap="none" rtlCol="0">
            <a:spAutoFit/>
          </a:bodyPr>
          <a:lstStyle/>
          <a:p>
            <a:r>
              <a:rPr lang="en-US" sz="6000" b="1" dirty="0">
                <a:solidFill>
                  <a:srgbClr val="FF2F92"/>
                </a:solidFill>
                <a:latin typeface="Helvetica" pitchFamily="2" charset="0"/>
              </a:rPr>
              <a:t>Why?</a:t>
            </a:r>
          </a:p>
        </p:txBody>
      </p:sp>
    </p:spTree>
    <p:extLst>
      <p:ext uri="{BB962C8B-B14F-4D97-AF65-F5344CB8AC3E}">
        <p14:creationId xmlns:p14="http://schemas.microsoft.com/office/powerpoint/2010/main" val="137972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with a beard and mustache holding up his thumb&#10;&#10;Description automatically generated">
            <a:extLst>
              <a:ext uri="{FF2B5EF4-FFF2-40B4-BE49-F238E27FC236}">
                <a16:creationId xmlns:a16="http://schemas.microsoft.com/office/drawing/2014/main" id="{F67A59EC-679D-C4BA-F16B-85337BB3FC16}"/>
              </a:ext>
            </a:extLst>
          </p:cNvPr>
          <p:cNvPicPr>
            <a:picLocks noChangeAspect="1"/>
          </p:cNvPicPr>
          <p:nvPr/>
        </p:nvPicPr>
        <p:blipFill>
          <a:blip r:embed="rId3"/>
          <a:stretch>
            <a:fillRect/>
          </a:stretch>
        </p:blipFill>
        <p:spPr>
          <a:xfrm>
            <a:off x="8537426" y="2316547"/>
            <a:ext cx="3654574" cy="3418689"/>
          </a:xfrm>
          <a:prstGeom prst="rect">
            <a:avLst/>
          </a:prstGeom>
        </p:spPr>
      </p:pic>
      <p:sp>
        <p:nvSpPr>
          <p:cNvPr id="2" name="Title 1">
            <a:extLst>
              <a:ext uri="{FF2B5EF4-FFF2-40B4-BE49-F238E27FC236}">
                <a16:creationId xmlns:a16="http://schemas.microsoft.com/office/drawing/2014/main" id="{6943BB8F-1A2B-F298-D6E8-1D8D241EC23D}"/>
              </a:ext>
            </a:extLst>
          </p:cNvPr>
          <p:cNvSpPr>
            <a:spLocks noGrp="1"/>
          </p:cNvSpPr>
          <p:nvPr>
            <p:ph type="title"/>
          </p:nvPr>
        </p:nvSpPr>
        <p:spPr/>
        <p:txBody>
          <a:bodyPr/>
          <a:lstStyle/>
          <a:p>
            <a:pPr algn="ctr"/>
            <a:r>
              <a:rPr lang="en-US" dirty="0"/>
              <a:t>How does emotional support work?</a:t>
            </a:r>
          </a:p>
        </p:txBody>
      </p:sp>
      <p:cxnSp>
        <p:nvCxnSpPr>
          <p:cNvPr id="10" name="Straight Arrow Connector 9">
            <a:extLst>
              <a:ext uri="{FF2B5EF4-FFF2-40B4-BE49-F238E27FC236}">
                <a16:creationId xmlns:a16="http://schemas.microsoft.com/office/drawing/2014/main" id="{BE303852-05FD-C2DB-21DF-1F2E4A4B984E}"/>
              </a:ext>
            </a:extLst>
          </p:cNvPr>
          <p:cNvCxnSpPr/>
          <p:nvPr/>
        </p:nvCxnSpPr>
        <p:spPr>
          <a:xfrm>
            <a:off x="4856012" y="3726872"/>
            <a:ext cx="3532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1D92606-B543-533B-8234-D2AF24A30859}"/>
              </a:ext>
            </a:extLst>
          </p:cNvPr>
          <p:cNvSpPr txBox="1"/>
          <p:nvPr/>
        </p:nvSpPr>
        <p:spPr>
          <a:xfrm>
            <a:off x="4856012" y="3080541"/>
            <a:ext cx="33943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Helvetica Oblique" pitchFamily="2" charset="0"/>
                <a:ea typeface="+mn-ea"/>
                <a:cs typeface="+mn-cs"/>
              </a:rPr>
              <a:t>Greg is happier because he enjoys the </a:t>
            </a:r>
            <a:r>
              <a:rPr lang="en-US" i="1" dirty="0">
                <a:solidFill>
                  <a:prstClr val="black"/>
                </a:solidFill>
                <a:latin typeface="Helvetica Oblique" pitchFamily="2" charset="0"/>
              </a:rPr>
              <a:t>gift / conversation</a:t>
            </a:r>
            <a:endParaRPr kumimoji="0" lang="en-US" sz="1800" b="0" i="1" u="none" strike="noStrike" kern="1200" cap="none" spc="0" normalizeH="0" baseline="0" noProof="0" dirty="0">
              <a:ln>
                <a:noFill/>
              </a:ln>
              <a:solidFill>
                <a:prstClr val="black"/>
              </a:solidFill>
              <a:effectLst/>
              <a:uLnTx/>
              <a:uFillTx/>
              <a:latin typeface="Helvetica Oblique" pitchFamily="2" charset="0"/>
              <a:ea typeface="+mn-ea"/>
              <a:cs typeface="+mn-cs"/>
            </a:endParaRPr>
          </a:p>
        </p:txBody>
      </p:sp>
      <p:cxnSp>
        <p:nvCxnSpPr>
          <p:cNvPr id="12" name="Straight Arrow Connector 11">
            <a:extLst>
              <a:ext uri="{FF2B5EF4-FFF2-40B4-BE49-F238E27FC236}">
                <a16:creationId xmlns:a16="http://schemas.microsoft.com/office/drawing/2014/main" id="{63C323BE-7361-3FAD-1D5E-69E5C3A94553}"/>
              </a:ext>
            </a:extLst>
          </p:cNvPr>
          <p:cNvCxnSpPr/>
          <p:nvPr/>
        </p:nvCxnSpPr>
        <p:spPr>
          <a:xfrm>
            <a:off x="4856012" y="5333999"/>
            <a:ext cx="3532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F8E0D1D-C68D-AF71-D67C-65E4F740E4D9}"/>
              </a:ext>
            </a:extLst>
          </p:cNvPr>
          <p:cNvSpPr txBox="1"/>
          <p:nvPr/>
        </p:nvSpPr>
        <p:spPr>
          <a:xfrm>
            <a:off x="4856012" y="4380507"/>
            <a:ext cx="339436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Helvetica Oblique" pitchFamily="2" charset="0"/>
                <a:ea typeface="+mn-ea"/>
                <a:cs typeface="+mn-cs"/>
              </a:rPr>
              <a:t>Greg is happier because he feels valued and loved within </a:t>
            </a:r>
            <a:r>
              <a:rPr lang="en-US" i="1" dirty="0">
                <a:solidFill>
                  <a:prstClr val="black"/>
                </a:solidFill>
                <a:latin typeface="Helvetica Oblique" pitchFamily="2" charset="0"/>
              </a:rPr>
              <a:t>the</a:t>
            </a:r>
            <a:r>
              <a:rPr kumimoji="0" lang="en-US" sz="1800" b="0" i="1" u="none" strike="noStrike" kern="1200" cap="none" spc="0" normalizeH="0" baseline="0" noProof="0" dirty="0">
                <a:ln>
                  <a:noFill/>
                </a:ln>
                <a:solidFill>
                  <a:prstClr val="black"/>
                </a:solidFill>
                <a:effectLst/>
                <a:uLnTx/>
                <a:uFillTx/>
                <a:latin typeface="Helvetica Oblique" pitchFamily="2" charset="0"/>
                <a:ea typeface="+mn-ea"/>
                <a:cs typeface="+mn-cs"/>
              </a:rPr>
              <a:t> friendship</a:t>
            </a:r>
          </a:p>
        </p:txBody>
      </p:sp>
      <p:pic>
        <p:nvPicPr>
          <p:cNvPr id="15" name="Picture 14" descr="A person with a beard and mustache making a face&#10;&#10;Description automatically generated">
            <a:extLst>
              <a:ext uri="{FF2B5EF4-FFF2-40B4-BE49-F238E27FC236}">
                <a16:creationId xmlns:a16="http://schemas.microsoft.com/office/drawing/2014/main" id="{7966E620-154D-A260-1E01-2A891C217FE7}"/>
              </a:ext>
            </a:extLst>
          </p:cNvPr>
          <p:cNvPicPr>
            <a:picLocks noChangeAspect="1"/>
          </p:cNvPicPr>
          <p:nvPr/>
        </p:nvPicPr>
        <p:blipFill>
          <a:blip r:embed="rId4"/>
          <a:stretch>
            <a:fillRect/>
          </a:stretch>
        </p:blipFill>
        <p:spPr>
          <a:xfrm>
            <a:off x="0" y="1690688"/>
            <a:ext cx="3588321" cy="4262293"/>
          </a:xfrm>
          <a:prstGeom prst="rect">
            <a:avLst/>
          </a:prstGeom>
        </p:spPr>
      </p:pic>
      <p:cxnSp>
        <p:nvCxnSpPr>
          <p:cNvPr id="18" name="Straight Arrow Connector 17">
            <a:extLst>
              <a:ext uri="{FF2B5EF4-FFF2-40B4-BE49-F238E27FC236}">
                <a16:creationId xmlns:a16="http://schemas.microsoft.com/office/drawing/2014/main" id="{4E687D37-D9C0-CC28-19D3-7DE432A5EF8B}"/>
              </a:ext>
            </a:extLst>
          </p:cNvPr>
          <p:cNvCxnSpPr/>
          <p:nvPr/>
        </p:nvCxnSpPr>
        <p:spPr>
          <a:xfrm>
            <a:off x="4883715" y="5333999"/>
            <a:ext cx="3532910"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ED1FB3-2157-0D5D-E42B-D964738A7A04}"/>
              </a:ext>
            </a:extLst>
          </p:cNvPr>
          <p:cNvSpPr txBox="1"/>
          <p:nvPr/>
        </p:nvSpPr>
        <p:spPr>
          <a:xfrm>
            <a:off x="3914721" y="2154782"/>
            <a:ext cx="244990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2F92"/>
                </a:solidFill>
                <a:effectLst/>
                <a:uLnTx/>
                <a:uFillTx/>
                <a:latin typeface="Noteworthy Light" panose="02000400000000000000" pitchFamily="2" charset="77"/>
                <a:ea typeface="Noteworthy Light" panose="02000400000000000000" pitchFamily="2" charset="77"/>
                <a:cs typeface="+mn-cs"/>
              </a:rPr>
              <a:t>The </a:t>
            </a:r>
            <a:r>
              <a:rPr lang="en-US" sz="2400" dirty="0">
                <a:solidFill>
                  <a:srgbClr val="FF2F92"/>
                </a:solidFill>
                <a:latin typeface="Noteworthy Light" panose="02000400000000000000" pitchFamily="2" charset="77"/>
                <a:ea typeface="Noteworthy Light" panose="02000400000000000000" pitchFamily="2" charset="77"/>
              </a:rPr>
              <a:t>enjoyment</a:t>
            </a:r>
            <a:r>
              <a:rPr kumimoji="0" lang="en-US" sz="2400" b="0" i="0" u="none" strike="noStrike" kern="1200" cap="none" spc="0" normalizeH="0" baseline="0" noProof="0" dirty="0">
                <a:ln>
                  <a:noFill/>
                </a:ln>
                <a:solidFill>
                  <a:srgbClr val="FF2F92"/>
                </a:solidFill>
                <a:effectLst/>
                <a:uLnTx/>
                <a:uFillTx/>
                <a:latin typeface="Noteworthy Light" panose="02000400000000000000" pitchFamily="2" charset="77"/>
                <a:ea typeface="Noteworthy Light" panose="02000400000000000000" pitchFamily="2" charset="77"/>
                <a:cs typeface="+mn-cs"/>
              </a:rPr>
              <a:t> path</a:t>
            </a:r>
          </a:p>
        </p:txBody>
      </p:sp>
      <p:cxnSp>
        <p:nvCxnSpPr>
          <p:cNvPr id="21" name="Straight Arrow Connector 20">
            <a:extLst>
              <a:ext uri="{FF2B5EF4-FFF2-40B4-BE49-F238E27FC236}">
                <a16:creationId xmlns:a16="http://schemas.microsoft.com/office/drawing/2014/main" id="{44ED8E36-A4DA-F539-A62B-8006A9A5E9B8}"/>
              </a:ext>
            </a:extLst>
          </p:cNvPr>
          <p:cNvCxnSpPr>
            <a:cxnSpLocks/>
          </p:cNvCxnSpPr>
          <p:nvPr/>
        </p:nvCxnSpPr>
        <p:spPr>
          <a:xfrm>
            <a:off x="5126182" y="2574543"/>
            <a:ext cx="595745" cy="498695"/>
          </a:xfrm>
          <a:prstGeom prst="straightConnector1">
            <a:avLst/>
          </a:prstGeom>
          <a:ln>
            <a:solidFill>
              <a:srgbClr val="FF2F9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4AB1C2-44AB-4985-D0F7-48A59C8A2443}"/>
              </a:ext>
            </a:extLst>
          </p:cNvPr>
          <p:cNvSpPr txBox="1"/>
          <p:nvPr/>
        </p:nvSpPr>
        <p:spPr>
          <a:xfrm>
            <a:off x="6838030" y="6031210"/>
            <a:ext cx="17070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2F92"/>
                </a:solidFill>
                <a:effectLst/>
                <a:uLnTx/>
                <a:uFillTx/>
                <a:latin typeface="Noteworthy Light" panose="02000400000000000000" pitchFamily="2" charset="77"/>
                <a:ea typeface="Noteworthy Light" panose="02000400000000000000" pitchFamily="2" charset="77"/>
                <a:cs typeface="+mn-cs"/>
              </a:rPr>
              <a:t>The love path</a:t>
            </a:r>
          </a:p>
        </p:txBody>
      </p:sp>
      <p:cxnSp>
        <p:nvCxnSpPr>
          <p:cNvPr id="24" name="Straight Arrow Connector 23">
            <a:extLst>
              <a:ext uri="{FF2B5EF4-FFF2-40B4-BE49-F238E27FC236}">
                <a16:creationId xmlns:a16="http://schemas.microsoft.com/office/drawing/2014/main" id="{DE7C7B51-BE34-6107-B4A3-2CE0BAF840FC}"/>
              </a:ext>
            </a:extLst>
          </p:cNvPr>
          <p:cNvCxnSpPr>
            <a:cxnSpLocks/>
          </p:cNvCxnSpPr>
          <p:nvPr/>
        </p:nvCxnSpPr>
        <p:spPr>
          <a:xfrm flipH="1" flipV="1">
            <a:off x="7204364" y="5599811"/>
            <a:ext cx="310863" cy="401236"/>
          </a:xfrm>
          <a:prstGeom prst="straightConnector1">
            <a:avLst/>
          </a:prstGeom>
          <a:ln>
            <a:solidFill>
              <a:srgbClr val="FF2F92"/>
            </a:solidFill>
            <a:tailEnd type="triangle"/>
          </a:ln>
        </p:spPr>
        <p:style>
          <a:lnRef idx="1">
            <a:schemeClr val="accent1"/>
          </a:lnRef>
          <a:fillRef idx="0">
            <a:schemeClr val="accent1"/>
          </a:fillRef>
          <a:effectRef idx="0">
            <a:schemeClr val="accent1"/>
          </a:effectRef>
          <a:fontRef idx="minor">
            <a:schemeClr val="tx1"/>
          </a:fontRef>
        </p:style>
      </p:cxnSp>
      <p:pic>
        <p:nvPicPr>
          <p:cNvPr id="4" name="Graphic 3" descr="Present with solid fill">
            <a:extLst>
              <a:ext uri="{FF2B5EF4-FFF2-40B4-BE49-F238E27FC236}">
                <a16:creationId xmlns:a16="http://schemas.microsoft.com/office/drawing/2014/main" id="{00B113DB-D8D4-1FFE-DE24-04B7C29CF9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495" y="4554539"/>
            <a:ext cx="2148151" cy="2148151"/>
          </a:xfrm>
          <a:prstGeom prst="rect">
            <a:avLst/>
          </a:prstGeom>
        </p:spPr>
      </p:pic>
      <p:pic>
        <p:nvPicPr>
          <p:cNvPr id="5" name="Picture 4" descr="Flying Old Phone Stock Photos - 649 Images | Shutterstock">
            <a:extLst>
              <a:ext uri="{FF2B5EF4-FFF2-40B4-BE49-F238E27FC236}">
                <a16:creationId xmlns:a16="http://schemas.microsoft.com/office/drawing/2014/main" id="{B114AC3B-D261-66CA-13DA-393F143F4B9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68360" r="13148" b="23624"/>
          <a:stretch/>
        </p:blipFill>
        <p:spPr bwMode="auto">
          <a:xfrm>
            <a:off x="2308014" y="1707519"/>
            <a:ext cx="1366158" cy="274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3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2" name="Picture 6" descr="Enough: A Moment of Kindness">
            <a:extLst>
              <a:ext uri="{FF2B5EF4-FFF2-40B4-BE49-F238E27FC236}">
                <a16:creationId xmlns:a16="http://schemas.microsoft.com/office/drawing/2014/main" id="{85C8A3BF-4499-A917-7A23-7C81B0FD2334}"/>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24269" t="4867" b="14828"/>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FE7703-CD0C-8116-ADDE-FAE82CA02158}"/>
              </a:ext>
            </a:extLst>
          </p:cNvPr>
          <p:cNvSpPr>
            <a:spLocks noGrp="1"/>
          </p:cNvSpPr>
          <p:nvPr>
            <p:ph type="title"/>
          </p:nvPr>
        </p:nvSpPr>
        <p:spPr>
          <a:xfrm>
            <a:off x="5720395" y="-297349"/>
            <a:ext cx="6471605" cy="4169697"/>
          </a:xfrm>
        </p:spPr>
        <p:txBody>
          <a:bodyPr>
            <a:normAutofit/>
          </a:bodyPr>
          <a:lstStyle/>
          <a:p>
            <a:pPr algn="r"/>
            <a:r>
              <a:rPr lang="en-US" sz="3600" dirty="0">
                <a:solidFill>
                  <a:schemeClr val="bg1"/>
                </a:solidFill>
              </a:rPr>
              <a:t>Gifts outperform conversations on the </a:t>
            </a:r>
            <a:r>
              <a:rPr lang="en-US" sz="3600" dirty="0">
                <a:solidFill>
                  <a:srgbClr val="FF2F92"/>
                </a:solidFill>
              </a:rPr>
              <a:t>love path</a:t>
            </a:r>
            <a:r>
              <a:rPr lang="en-US" sz="3600" dirty="0">
                <a:solidFill>
                  <a:schemeClr val="bg1"/>
                </a:solidFill>
              </a:rPr>
              <a:t>—</a:t>
            </a:r>
            <a:r>
              <a:rPr kumimoji="0" lang="en-US" sz="3600" b="1" i="0" u="none" strike="noStrike" kern="1200" cap="none" spc="0" normalizeH="0" baseline="0" noProof="0" dirty="0">
                <a:ln>
                  <a:noFill/>
                </a:ln>
                <a:solidFill>
                  <a:prstClr val="white"/>
                </a:solidFill>
                <a:effectLst/>
                <a:uLnTx/>
                <a:uFillTx/>
                <a:latin typeface="Helvetica" pitchFamily="2" charset="0"/>
                <a:ea typeface="+mj-ea"/>
                <a:cs typeface="+mj-cs"/>
              </a:rPr>
              <a:t>because recipients perceive gifts as a larger sacrifice than conversations</a:t>
            </a:r>
            <a:endParaRPr lang="en-US" sz="3600" dirty="0">
              <a:solidFill>
                <a:schemeClr val="bg1"/>
              </a:solidFill>
            </a:endParaRPr>
          </a:p>
        </p:txBody>
      </p:sp>
      <p:sp>
        <p:nvSpPr>
          <p:cNvPr id="4" name="Title 1">
            <a:extLst>
              <a:ext uri="{FF2B5EF4-FFF2-40B4-BE49-F238E27FC236}">
                <a16:creationId xmlns:a16="http://schemas.microsoft.com/office/drawing/2014/main" id="{298B07D3-9924-366A-EC56-CA1ED50583A5}"/>
              </a:ext>
            </a:extLst>
          </p:cNvPr>
          <p:cNvSpPr txBox="1">
            <a:spLocks/>
          </p:cNvSpPr>
          <p:nvPr/>
        </p:nvSpPr>
        <p:spPr>
          <a:xfrm>
            <a:off x="6471606" y="3872348"/>
            <a:ext cx="5429449" cy="265314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Helvetica" pitchFamily="2" charset="0"/>
                <a:ea typeface="+mj-ea"/>
                <a:cs typeface="+mj-cs"/>
              </a:rPr>
              <a:t>…</a:t>
            </a:r>
          </a:p>
        </p:txBody>
      </p:sp>
      <p:sp>
        <p:nvSpPr>
          <p:cNvPr id="3" name="Title 1">
            <a:extLst>
              <a:ext uri="{FF2B5EF4-FFF2-40B4-BE49-F238E27FC236}">
                <a16:creationId xmlns:a16="http://schemas.microsoft.com/office/drawing/2014/main" id="{2AFD73C6-FE15-519D-9E56-B415EBD9AEBC}"/>
              </a:ext>
            </a:extLst>
          </p:cNvPr>
          <p:cNvSpPr txBox="1">
            <a:spLocks/>
          </p:cNvSpPr>
          <p:nvPr/>
        </p:nvSpPr>
        <p:spPr>
          <a:xfrm>
            <a:off x="5720395" y="3114071"/>
            <a:ext cx="6471605" cy="41696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Helvetica" pitchFamily="2" charset="0"/>
                <a:ea typeface="+mj-ea"/>
                <a:cs typeface="+mj-cs"/>
              </a:defRPr>
            </a:lvl1pPr>
          </a:lstStyle>
          <a:p>
            <a:pPr algn="r"/>
            <a:r>
              <a:rPr lang="en-US" sz="3600" dirty="0">
                <a:solidFill>
                  <a:schemeClr val="bg1"/>
                </a:solidFill>
              </a:rPr>
              <a:t>Gifts outperform conversations on the </a:t>
            </a:r>
            <a:r>
              <a:rPr lang="en-US" sz="3600" dirty="0">
                <a:solidFill>
                  <a:srgbClr val="4AA3DD"/>
                </a:solidFill>
              </a:rPr>
              <a:t>enjoyment path</a:t>
            </a:r>
            <a:r>
              <a:rPr lang="en-US" sz="3600" dirty="0">
                <a:solidFill>
                  <a:schemeClr val="bg1"/>
                </a:solidFill>
              </a:rPr>
              <a:t>—</a:t>
            </a:r>
            <a:r>
              <a:rPr lang="en-US" sz="3600" dirty="0">
                <a:solidFill>
                  <a:prstClr val="white"/>
                </a:solidFill>
              </a:rPr>
              <a:t>because gifts are a surprising distraction from negative emotions</a:t>
            </a:r>
            <a:endParaRPr lang="en-US" sz="3600" dirty="0">
              <a:solidFill>
                <a:schemeClr val="bg1"/>
              </a:solidFill>
            </a:endParaRPr>
          </a:p>
        </p:txBody>
      </p:sp>
    </p:spTree>
    <p:extLst>
      <p:ext uri="{BB962C8B-B14F-4D97-AF65-F5344CB8AC3E}">
        <p14:creationId xmlns:p14="http://schemas.microsoft.com/office/powerpoint/2010/main" val="18029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8A83-7421-0D83-BC80-84A8EF95C92D}"/>
              </a:ext>
            </a:extLst>
          </p:cNvPr>
          <p:cNvSpPr>
            <a:spLocks noGrp="1"/>
          </p:cNvSpPr>
          <p:nvPr>
            <p:ph type="title"/>
          </p:nvPr>
        </p:nvSpPr>
        <p:spPr/>
        <p:txBody>
          <a:bodyPr/>
          <a:lstStyle/>
          <a:p>
            <a:r>
              <a:rPr lang="en-US" dirty="0"/>
              <a:t>Methods I</a:t>
            </a:r>
          </a:p>
        </p:txBody>
      </p:sp>
      <p:pic>
        <p:nvPicPr>
          <p:cNvPr id="4" name="Picture 2" descr="téléphone vintage jaune | Vintage telephone, Telephone, Desk phone">
            <a:extLst>
              <a:ext uri="{FF2B5EF4-FFF2-40B4-BE49-F238E27FC236}">
                <a16:creationId xmlns:a16="http://schemas.microsoft.com/office/drawing/2014/main" id="{A3162FF3-4399-FBAF-1195-9A4FE2D0A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27" r="16270"/>
          <a:stretch/>
        </p:blipFill>
        <p:spPr bwMode="auto">
          <a:xfrm>
            <a:off x="1615256" y="2410451"/>
            <a:ext cx="2849218" cy="26361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7D2C6E-0B0F-920C-B0CD-B44DF409E3AC}"/>
              </a:ext>
            </a:extLst>
          </p:cNvPr>
          <p:cNvSpPr txBox="1"/>
          <p:nvPr/>
        </p:nvSpPr>
        <p:spPr>
          <a:xfrm>
            <a:off x="693683" y="4946815"/>
            <a:ext cx="51203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prstClr val="black"/>
                </a:solidFill>
                <a:effectLst/>
                <a:uLnTx/>
                <a:uFillTx/>
                <a:latin typeface="Helvetica" pitchFamily="2" charset="0"/>
                <a:ea typeface="+mn-ea"/>
                <a:cs typeface="+mn-cs"/>
              </a:rPr>
              <a:t>“ [Name] calls you and says that they are sorry your day is awful and that they are there for you. They express sympathy and try to provide comfort. You talk with them for a while”</a:t>
            </a:r>
          </a:p>
        </p:txBody>
      </p:sp>
      <p:pic>
        <p:nvPicPr>
          <p:cNvPr id="6" name="Picture 6" descr="Desktop Wallpapers Doughnut Food Pastry Closeup White background">
            <a:extLst>
              <a:ext uri="{FF2B5EF4-FFF2-40B4-BE49-F238E27FC236}">
                <a16:creationId xmlns:a16="http://schemas.microsoft.com/office/drawing/2014/main" id="{7A5D0960-A69A-8225-9847-D0E8FA630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723" y="2622715"/>
            <a:ext cx="3492500" cy="2324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63847A-E545-74FA-46BF-26D601F0CD9F}"/>
              </a:ext>
            </a:extLst>
          </p:cNvPr>
          <p:cNvSpPr txBox="1"/>
          <p:nvPr/>
        </p:nvSpPr>
        <p:spPr>
          <a:xfrm>
            <a:off x="6393437" y="4946815"/>
            <a:ext cx="51048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1" u="none" strike="noStrike" kern="1200" cap="none" spc="0" normalizeH="0" baseline="0" noProof="0" dirty="0">
                <a:ln>
                  <a:noFill/>
                </a:ln>
                <a:solidFill>
                  <a:prstClr val="black"/>
                </a:solidFill>
                <a:effectLst/>
                <a:uLnTx/>
                <a:uFillTx/>
                <a:latin typeface="Helvetica" pitchFamily="2" charset="0"/>
                <a:ea typeface="+mn-ea"/>
                <a:cs typeface="+mn-cs"/>
              </a:rPr>
              <a:t>“[Name] sends you a link to Uber Eats which shows that a delivery driver is on their way to you with a treat from your favorite dessert shop.”</a:t>
            </a:r>
          </a:p>
        </p:txBody>
      </p:sp>
      <p:sp>
        <p:nvSpPr>
          <p:cNvPr id="8" name="Content Placeholder 2">
            <a:extLst>
              <a:ext uri="{FF2B5EF4-FFF2-40B4-BE49-F238E27FC236}">
                <a16:creationId xmlns:a16="http://schemas.microsoft.com/office/drawing/2014/main" id="{A49A359E-704F-C659-C378-F9DA6F54F109}"/>
              </a:ext>
            </a:extLst>
          </p:cNvPr>
          <p:cNvSpPr txBox="1">
            <a:spLocks/>
          </p:cNvSpPr>
          <p:nvPr/>
        </p:nvSpPr>
        <p:spPr>
          <a:xfrm>
            <a:off x="530087" y="6244534"/>
            <a:ext cx="11131826" cy="496681"/>
          </a:xfrm>
          <a:prstGeom prst="rect">
            <a:avLst/>
          </a:prstGeom>
          <a:solidFill>
            <a:schemeClr val="bg1">
              <a:alpha val="69404"/>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Helvetica" pitchFamily="2" charset="0"/>
                <a:ea typeface="+mn-ea"/>
                <a:cs typeface="+mn-cs"/>
              </a:rPr>
              <a:t>Participants reported post-support negative emotions</a:t>
            </a:r>
          </a:p>
        </p:txBody>
      </p:sp>
      <p:sp>
        <p:nvSpPr>
          <p:cNvPr id="9" name="TextBox 8">
            <a:extLst>
              <a:ext uri="{FF2B5EF4-FFF2-40B4-BE49-F238E27FC236}">
                <a16:creationId xmlns:a16="http://schemas.microsoft.com/office/drawing/2014/main" id="{851790B0-2500-FDD3-B8DF-2E2491DF9F4D}"/>
              </a:ext>
            </a:extLst>
          </p:cNvPr>
          <p:cNvSpPr txBox="1"/>
          <p:nvPr/>
        </p:nvSpPr>
        <p:spPr>
          <a:xfrm>
            <a:off x="530087" y="1354334"/>
            <a:ext cx="11131826" cy="1384995"/>
          </a:xfrm>
          <a:prstGeom prst="rect">
            <a:avLst/>
          </a:prstGeom>
          <a:noFill/>
        </p:spPr>
        <p:txBody>
          <a:bodyPr wrap="square" rtlCol="0">
            <a:spAutoFit/>
          </a:bodyPr>
          <a:lstStyle/>
          <a:p>
            <a:r>
              <a:rPr lang="en-US" sz="2800" dirty="0">
                <a:latin typeface="Helvetica" pitchFamily="2" charset="0"/>
              </a:rPr>
              <a:t>Participants (</a:t>
            </a:r>
            <a:r>
              <a:rPr lang="en-US" sz="2800" i="1" dirty="0">
                <a:latin typeface="Helvetica" pitchFamily="2" charset="0"/>
              </a:rPr>
              <a:t>N</a:t>
            </a:r>
            <a:r>
              <a:rPr lang="en-US" sz="2800" dirty="0">
                <a:latin typeface="Helvetica" pitchFamily="2" charset="0"/>
              </a:rPr>
              <a:t> = 735) imagined being in a minor (no injuries, not at fault) car accident. They reported </a:t>
            </a:r>
            <a:r>
              <a:rPr lang="en-US" sz="2800" b="1" dirty="0">
                <a:latin typeface="Helvetica" pitchFamily="2" charset="0"/>
              </a:rPr>
              <a:t>pre-support </a:t>
            </a:r>
            <a:r>
              <a:rPr lang="en-US" sz="2800" dirty="0">
                <a:latin typeface="Helvetica" pitchFamily="2" charset="0"/>
              </a:rPr>
              <a:t>negative emotions, then imagined texting a friend for support. </a:t>
            </a:r>
          </a:p>
        </p:txBody>
      </p:sp>
    </p:spTree>
    <p:extLst>
      <p:ext uri="{BB962C8B-B14F-4D97-AF65-F5344CB8AC3E}">
        <p14:creationId xmlns:p14="http://schemas.microsoft.com/office/powerpoint/2010/main" val="323151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83190-CA1A-49BE-76CD-A816D4E99D74}"/>
              </a:ext>
            </a:extLst>
          </p:cNvPr>
          <p:cNvSpPr>
            <a:spLocks noGrp="1"/>
          </p:cNvSpPr>
          <p:nvPr>
            <p:ph type="title"/>
          </p:nvPr>
        </p:nvSpPr>
        <p:spPr/>
        <p:txBody>
          <a:bodyPr/>
          <a:lstStyle/>
          <a:p>
            <a:r>
              <a:rPr lang="en-US" dirty="0"/>
              <a:t>Methods II</a:t>
            </a:r>
          </a:p>
        </p:txBody>
      </p:sp>
      <p:graphicFrame>
        <p:nvGraphicFramePr>
          <p:cNvPr id="4" name="Content Placeholder 3">
            <a:extLst>
              <a:ext uri="{FF2B5EF4-FFF2-40B4-BE49-F238E27FC236}">
                <a16:creationId xmlns:a16="http://schemas.microsoft.com/office/drawing/2014/main" id="{33008128-715C-B620-F3D4-E41B29254E98}"/>
              </a:ext>
            </a:extLst>
          </p:cNvPr>
          <p:cNvGraphicFramePr>
            <a:graphicFrameLocks noGrp="1"/>
          </p:cNvGraphicFramePr>
          <p:nvPr>
            <p:ph idx="1"/>
          </p:nvPr>
        </p:nvGraphicFramePr>
        <p:xfrm>
          <a:off x="480392" y="3902765"/>
          <a:ext cx="11433311" cy="2651760"/>
        </p:xfrm>
        <a:graphic>
          <a:graphicData uri="http://schemas.openxmlformats.org/drawingml/2006/table">
            <a:tbl>
              <a:tblPr firstRow="1" bandRow="1">
                <a:tableStyleId>{2D5ABB26-0587-4C30-8999-92F81FD0307C}</a:tableStyleId>
              </a:tblPr>
              <a:tblGrid>
                <a:gridCol w="2474843">
                  <a:extLst>
                    <a:ext uri="{9D8B030D-6E8A-4147-A177-3AD203B41FA5}">
                      <a16:colId xmlns:a16="http://schemas.microsoft.com/office/drawing/2014/main" val="366369313"/>
                    </a:ext>
                  </a:extLst>
                </a:gridCol>
                <a:gridCol w="344556">
                  <a:extLst>
                    <a:ext uri="{9D8B030D-6E8A-4147-A177-3AD203B41FA5}">
                      <a16:colId xmlns:a16="http://schemas.microsoft.com/office/drawing/2014/main" val="1088623637"/>
                    </a:ext>
                  </a:extLst>
                </a:gridCol>
                <a:gridCol w="2729948">
                  <a:extLst>
                    <a:ext uri="{9D8B030D-6E8A-4147-A177-3AD203B41FA5}">
                      <a16:colId xmlns:a16="http://schemas.microsoft.com/office/drawing/2014/main" val="4075739290"/>
                    </a:ext>
                  </a:extLst>
                </a:gridCol>
                <a:gridCol w="490331">
                  <a:extLst>
                    <a:ext uri="{9D8B030D-6E8A-4147-A177-3AD203B41FA5}">
                      <a16:colId xmlns:a16="http://schemas.microsoft.com/office/drawing/2014/main" val="3003840852"/>
                    </a:ext>
                  </a:extLst>
                </a:gridCol>
                <a:gridCol w="2411895">
                  <a:extLst>
                    <a:ext uri="{9D8B030D-6E8A-4147-A177-3AD203B41FA5}">
                      <a16:colId xmlns:a16="http://schemas.microsoft.com/office/drawing/2014/main" val="2976894864"/>
                    </a:ext>
                  </a:extLst>
                </a:gridCol>
                <a:gridCol w="490331">
                  <a:extLst>
                    <a:ext uri="{9D8B030D-6E8A-4147-A177-3AD203B41FA5}">
                      <a16:colId xmlns:a16="http://schemas.microsoft.com/office/drawing/2014/main" val="3779506838"/>
                    </a:ext>
                  </a:extLst>
                </a:gridCol>
                <a:gridCol w="2491407">
                  <a:extLst>
                    <a:ext uri="{9D8B030D-6E8A-4147-A177-3AD203B41FA5}">
                      <a16:colId xmlns:a16="http://schemas.microsoft.com/office/drawing/2014/main" val="253611053"/>
                    </a:ext>
                  </a:extLst>
                </a:gridCol>
              </a:tblGrid>
              <a:tr h="364818">
                <a:tc>
                  <a:txBody>
                    <a:bodyPr/>
                    <a:lstStyle/>
                    <a:p>
                      <a:r>
                        <a:rPr lang="en-US" b="1" dirty="0">
                          <a:latin typeface="Helvetica" pitchFamily="2" charset="0"/>
                        </a:rPr>
                        <a:t>Sacrifice</a:t>
                      </a:r>
                    </a:p>
                  </a:txBody>
                  <a:tcPr/>
                </a:tc>
                <a:tc>
                  <a:txBody>
                    <a:bodyPr/>
                    <a:lstStyle/>
                    <a:p>
                      <a:endParaRPr lang="en-US" b="1" dirty="0">
                        <a:latin typeface="Helvetica" pitchFamily="2" charset="0"/>
                      </a:endParaRPr>
                    </a:p>
                  </a:txBody>
                  <a:tcPr/>
                </a:tc>
                <a:tc>
                  <a:txBody>
                    <a:bodyPr/>
                    <a:lstStyle/>
                    <a:p>
                      <a:r>
                        <a:rPr lang="en-US" b="1" dirty="0">
                          <a:latin typeface="Helvetica" pitchFamily="2" charset="0"/>
                        </a:rPr>
                        <a:t>Thoughtfulness</a:t>
                      </a:r>
                    </a:p>
                  </a:txBody>
                  <a:tcPr/>
                </a:tc>
                <a:tc>
                  <a:txBody>
                    <a:bodyPr/>
                    <a:lstStyle/>
                    <a:p>
                      <a:endParaRPr lang="en-US" b="1">
                        <a:latin typeface="Helvetica" pitchFamily="2" charset="0"/>
                      </a:endParaRPr>
                    </a:p>
                  </a:txBody>
                  <a:tcPr/>
                </a:tc>
                <a:tc>
                  <a:txBody>
                    <a:bodyPr/>
                    <a:lstStyle/>
                    <a:p>
                      <a:r>
                        <a:rPr lang="en-US" b="1" dirty="0">
                          <a:latin typeface="Helvetica" pitchFamily="2" charset="0"/>
                        </a:rPr>
                        <a:t>Surprise</a:t>
                      </a:r>
                    </a:p>
                  </a:txBody>
                  <a:tcPr/>
                </a:tc>
                <a:tc>
                  <a:txBody>
                    <a:bodyPr/>
                    <a:lstStyle/>
                    <a:p>
                      <a:endParaRPr lang="en-US" b="1">
                        <a:latin typeface="Helvetica" pitchFamily="2" charset="0"/>
                      </a:endParaRPr>
                    </a:p>
                  </a:txBody>
                  <a:tcPr/>
                </a:tc>
                <a:tc>
                  <a:txBody>
                    <a:bodyPr/>
                    <a:lstStyle/>
                    <a:p>
                      <a:r>
                        <a:rPr lang="en-US" b="1" dirty="0">
                          <a:latin typeface="Helvetica" pitchFamily="2" charset="0"/>
                        </a:rPr>
                        <a:t>Distraction </a:t>
                      </a:r>
                    </a:p>
                  </a:txBody>
                  <a:tcPr/>
                </a:tc>
                <a:extLst>
                  <a:ext uri="{0D108BD9-81ED-4DB2-BD59-A6C34878D82A}">
                    <a16:rowId xmlns:a16="http://schemas.microsoft.com/office/drawing/2014/main" val="2755465039"/>
                  </a:ext>
                </a:extLst>
              </a:tr>
              <a:tr h="1709147">
                <a:tc>
                  <a:txBody>
                    <a:bodyPr/>
                    <a:lstStyle/>
                    <a:p>
                      <a:r>
                        <a:rPr lang="en-CA" sz="1800" kern="1200" dirty="0">
                          <a:solidFill>
                            <a:schemeClr val="dk1"/>
                          </a:solidFill>
                          <a:effectLst/>
                          <a:latin typeface="Helvetica" pitchFamily="2" charset="0"/>
                        </a:rPr>
                        <a:t>My friend…</a:t>
                      </a:r>
                    </a:p>
                    <a:p>
                      <a:pPr marL="285750" indent="-285750">
                        <a:buFont typeface="Arial" panose="020B0604020202020204" pitchFamily="34" charset="0"/>
                        <a:buChar char="•"/>
                      </a:pPr>
                      <a:r>
                        <a:rPr lang="en-CA" sz="1800" kern="1200" dirty="0">
                          <a:solidFill>
                            <a:schemeClr val="dk1"/>
                          </a:solidFill>
                          <a:effectLst/>
                          <a:latin typeface="Helvetica" pitchFamily="2" charset="0"/>
                        </a:rPr>
                        <a:t>Made a sacrifice for me</a:t>
                      </a:r>
                    </a:p>
                    <a:p>
                      <a:pPr marL="285750" indent="-285750">
                        <a:buFont typeface="Arial" panose="020B0604020202020204" pitchFamily="34" charset="0"/>
                        <a:buChar char="•"/>
                      </a:pPr>
                      <a:r>
                        <a:rPr lang="en-CA" sz="1800" kern="1200" dirty="0">
                          <a:solidFill>
                            <a:schemeClr val="dk1"/>
                          </a:solidFill>
                          <a:effectLst/>
                          <a:latin typeface="Helvetica" pitchFamily="2" charset="0"/>
                        </a:rPr>
                        <a:t>Gave up something to support me</a:t>
                      </a:r>
                      <a:endParaRPr lang="en-CA" sz="1800" kern="1200" dirty="0">
                        <a:solidFill>
                          <a:schemeClr val="dk1"/>
                        </a:solidFill>
                        <a:effectLst/>
                        <a:latin typeface="Helvetica" pitchFamily="2" charset="0"/>
                        <a:ea typeface="+mn-ea"/>
                        <a:cs typeface="+mn-cs"/>
                      </a:endParaRPr>
                    </a:p>
                  </a:txBody>
                  <a:tcPr/>
                </a:tc>
                <a:tc>
                  <a:txBody>
                    <a:bodyPr/>
                    <a:lstStyle/>
                    <a:p>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dk1"/>
                          </a:solidFill>
                          <a:effectLst/>
                          <a:latin typeface="Helvetica" pitchFamily="2" charset="0"/>
                        </a:rPr>
                        <a:t>To what extent do you believe that your friend acted in a way that is...</a:t>
                      </a:r>
                    </a:p>
                    <a:p>
                      <a:pPr marL="285750" indent="-285750">
                        <a:buFont typeface="Arial" panose="020B0604020202020204" pitchFamily="34" charset="0"/>
                        <a:buChar char="•"/>
                      </a:pPr>
                      <a:r>
                        <a:rPr lang="en-US" dirty="0">
                          <a:latin typeface="Helvetica" pitchFamily="2" charset="0"/>
                        </a:rPr>
                        <a:t>Thoughtful</a:t>
                      </a:r>
                    </a:p>
                    <a:p>
                      <a:pPr marL="285750" indent="-285750">
                        <a:buFont typeface="Arial" panose="020B0604020202020204" pitchFamily="34" charset="0"/>
                        <a:buChar char="•"/>
                      </a:pPr>
                      <a:r>
                        <a:rPr lang="en-US" dirty="0">
                          <a:latin typeface="Helvetica" pitchFamily="2" charset="0"/>
                        </a:rPr>
                        <a:t>Caring </a:t>
                      </a:r>
                    </a:p>
                    <a:p>
                      <a:pPr marL="285750" indent="-285750">
                        <a:buFont typeface="Arial" panose="020B0604020202020204" pitchFamily="34" charset="0"/>
                        <a:buChar char="•"/>
                      </a:pPr>
                      <a:r>
                        <a:rPr lang="en-US" dirty="0">
                          <a:latin typeface="Helvetica" pitchFamily="2" charset="0"/>
                        </a:rPr>
                        <a:t>Considerate</a:t>
                      </a:r>
                    </a:p>
                  </a:txBody>
                  <a:tcPr/>
                </a:tc>
                <a:tc>
                  <a:txBody>
                    <a:bodyPr/>
                    <a:lstStyle/>
                    <a:p>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dk1"/>
                          </a:solidFill>
                          <a:effectLst/>
                          <a:latin typeface="Helvetica" pitchFamily="2" charset="0"/>
                        </a:rPr>
                        <a:t>To what extent were you _______ by your friends’ response</a:t>
                      </a:r>
                    </a:p>
                    <a:p>
                      <a:pPr marL="285750" indent="-285750">
                        <a:buFont typeface="Arial" panose="020B0604020202020204" pitchFamily="34" charset="0"/>
                        <a:buChar char="•"/>
                      </a:pPr>
                      <a:r>
                        <a:rPr lang="en-US" dirty="0">
                          <a:latin typeface="Helvetica" pitchFamily="2" charset="0"/>
                        </a:rPr>
                        <a:t>Surprised</a:t>
                      </a:r>
                    </a:p>
                    <a:p>
                      <a:pPr marL="285750" indent="-285750">
                        <a:buFont typeface="Arial" panose="020B0604020202020204" pitchFamily="34" charset="0"/>
                        <a:buChar char="•"/>
                      </a:pPr>
                      <a:r>
                        <a:rPr lang="en-US" dirty="0">
                          <a:latin typeface="Helvetica" pitchFamily="2" charset="0"/>
                        </a:rPr>
                        <a:t>Astonished</a:t>
                      </a:r>
                    </a:p>
                  </a:txBody>
                  <a:tcPr/>
                </a:tc>
                <a:tc>
                  <a:txBody>
                    <a:bodyPr/>
                    <a:lstStyle/>
                    <a:p>
                      <a:endParaRPr lang="en-US" dirty="0">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kern="1200" dirty="0">
                          <a:solidFill>
                            <a:schemeClr val="tx1"/>
                          </a:solidFill>
                          <a:effectLst/>
                          <a:latin typeface="Helvetica" pitchFamily="2" charset="0"/>
                          <a:ea typeface="+mn-ea"/>
                          <a:cs typeface="+mn-cs"/>
                        </a:rPr>
                        <a:t>In this scenario, to what extent did your friend...</a:t>
                      </a:r>
                    </a:p>
                    <a:p>
                      <a:pPr marL="285750" indent="-285750">
                        <a:buFont typeface="Arial" panose="020B0604020202020204" pitchFamily="34" charset="0"/>
                        <a:buChar char="•"/>
                      </a:pPr>
                      <a:r>
                        <a:rPr lang="en-CA" sz="1800" kern="1200" dirty="0">
                          <a:solidFill>
                            <a:schemeClr val="tx1"/>
                          </a:solidFill>
                          <a:effectLst/>
                          <a:latin typeface="Helvetica" pitchFamily="2" charset="0"/>
                          <a:ea typeface="+mn-ea"/>
                          <a:cs typeface="+mn-cs"/>
                        </a:rPr>
                        <a:t>Distract you from your situation</a:t>
                      </a:r>
                    </a:p>
                    <a:p>
                      <a:pPr marL="285750" indent="-285750">
                        <a:buFont typeface="Arial" panose="020B0604020202020204" pitchFamily="34" charset="0"/>
                        <a:buChar char="•"/>
                      </a:pPr>
                      <a:r>
                        <a:rPr lang="en-CA" sz="1800" kern="1200" dirty="0">
                          <a:solidFill>
                            <a:schemeClr val="tx1"/>
                          </a:solidFill>
                          <a:effectLst/>
                          <a:latin typeface="Helvetica" pitchFamily="2" charset="0"/>
                          <a:ea typeface="+mn-ea"/>
                          <a:cs typeface="+mn-cs"/>
                        </a:rPr>
                        <a:t>Make you think about something else</a:t>
                      </a:r>
                    </a:p>
                  </a:txBody>
                  <a:tcPr/>
                </a:tc>
                <a:extLst>
                  <a:ext uri="{0D108BD9-81ED-4DB2-BD59-A6C34878D82A}">
                    <a16:rowId xmlns:a16="http://schemas.microsoft.com/office/drawing/2014/main" val="1239999637"/>
                  </a:ext>
                </a:extLst>
              </a:tr>
            </a:tbl>
          </a:graphicData>
        </a:graphic>
      </p:graphicFrame>
      <p:pic>
        <p:nvPicPr>
          <p:cNvPr id="5122" name="Picture 2" descr="Premium Vector | Heart in circle icon vector color variations valentine's  day love">
            <a:extLst>
              <a:ext uri="{FF2B5EF4-FFF2-40B4-BE49-F238E27FC236}">
                <a16:creationId xmlns:a16="http://schemas.microsoft.com/office/drawing/2014/main" id="{5FD13718-D180-2E72-01BE-96D9741F4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478" y="1822277"/>
            <a:ext cx="1683855" cy="16838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ircle, message, thinking, thought bubble, ui icon - Download on Iconfinder">
            <a:extLst>
              <a:ext uri="{FF2B5EF4-FFF2-40B4-BE49-F238E27FC236}">
                <a16:creationId xmlns:a16="http://schemas.microsoft.com/office/drawing/2014/main" id="{9F70DCCE-2DD8-06CB-65EC-740128607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273" y="1822276"/>
            <a:ext cx="1683855" cy="168385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 Astonished Face Emoji — Dictionary of Emoji, Copy &amp; Paste">
            <a:extLst>
              <a:ext uri="{FF2B5EF4-FFF2-40B4-BE49-F238E27FC236}">
                <a16:creationId xmlns:a16="http://schemas.microsoft.com/office/drawing/2014/main" id="{D10DF2AA-7FC6-DE33-A607-6185196504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478" t="10184" r="27174" b="10471"/>
          <a:stretch/>
        </p:blipFill>
        <p:spPr bwMode="auto">
          <a:xfrm>
            <a:off x="6753873" y="1915043"/>
            <a:ext cx="1798463" cy="16838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ye Circle PNG Transparent Images Free Download | Vector Files | Pngtree">
            <a:extLst>
              <a:ext uri="{FF2B5EF4-FFF2-40B4-BE49-F238E27FC236}">
                <a16:creationId xmlns:a16="http://schemas.microsoft.com/office/drawing/2014/main" id="{1C1DBC5D-322A-1C17-7586-AAAD00F067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7668" y="1915043"/>
            <a:ext cx="1740947" cy="174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1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C806-B4A8-EFE6-7D75-0E5F78C40BD7}"/>
              </a:ext>
            </a:extLst>
          </p:cNvPr>
          <p:cNvSpPr>
            <a:spLocks noGrp="1"/>
          </p:cNvSpPr>
          <p:nvPr>
            <p:ph type="title"/>
          </p:nvPr>
        </p:nvSpPr>
        <p:spPr/>
        <p:txBody>
          <a:bodyPr/>
          <a:lstStyle/>
          <a:p>
            <a:r>
              <a:rPr lang="en-US" dirty="0"/>
              <a:t>Results: Effect on Emotional Recovery</a:t>
            </a:r>
          </a:p>
        </p:txBody>
      </p:sp>
      <p:pic>
        <p:nvPicPr>
          <p:cNvPr id="7" name="Content Placeholder 6">
            <a:extLst>
              <a:ext uri="{FF2B5EF4-FFF2-40B4-BE49-F238E27FC236}">
                <a16:creationId xmlns:a16="http://schemas.microsoft.com/office/drawing/2014/main" id="{7534AF85-6A69-D742-74E9-8AD706C27DEB}"/>
              </a:ext>
            </a:extLst>
          </p:cNvPr>
          <p:cNvPicPr>
            <a:picLocks noGrp="1" noChangeAspect="1"/>
          </p:cNvPicPr>
          <p:nvPr>
            <p:ph idx="1"/>
          </p:nvPr>
        </p:nvPicPr>
        <p:blipFill>
          <a:blip r:embed="rId2"/>
          <a:stretch>
            <a:fillRect/>
          </a:stretch>
        </p:blipFill>
        <p:spPr>
          <a:xfrm>
            <a:off x="2205025" y="1575074"/>
            <a:ext cx="7517043" cy="4698152"/>
          </a:xfrm>
          <a:prstGeom prst="rect">
            <a:avLst/>
          </a:prstGeom>
        </p:spPr>
      </p:pic>
      <p:sp>
        <p:nvSpPr>
          <p:cNvPr id="8" name="TextBox 7">
            <a:extLst>
              <a:ext uri="{FF2B5EF4-FFF2-40B4-BE49-F238E27FC236}">
                <a16:creationId xmlns:a16="http://schemas.microsoft.com/office/drawing/2014/main" id="{9B77CDD7-7284-DB5E-3915-F6F9F4B043D3}"/>
              </a:ext>
            </a:extLst>
          </p:cNvPr>
          <p:cNvSpPr txBox="1"/>
          <p:nvPr/>
        </p:nvSpPr>
        <p:spPr>
          <a:xfrm>
            <a:off x="8072111" y="6488668"/>
            <a:ext cx="40799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Helvetica" pitchFamily="2" charset="0"/>
                <a:ea typeface="Calibri" panose="020F0502020204030204" pitchFamily="34" charset="0"/>
                <a:cs typeface="+mn-cs"/>
              </a:rPr>
              <a:t>F</a:t>
            </a:r>
            <a:r>
              <a:rPr kumimoji="0" lang="en-US" sz="1800" b="0" i="0" u="none" strike="noStrike" kern="1200" cap="none" spc="0" normalizeH="0" baseline="0" noProof="0" dirty="0">
                <a:ln>
                  <a:noFill/>
                </a:ln>
                <a:solidFill>
                  <a:prstClr val="black"/>
                </a:solidFill>
                <a:effectLst/>
                <a:uLnTx/>
                <a:uFillTx/>
                <a:latin typeface="Helvetica" pitchFamily="2" charset="0"/>
                <a:ea typeface="Calibri" panose="020F0502020204030204" pitchFamily="34" charset="0"/>
                <a:cs typeface="+mn-cs"/>
              </a:rPr>
              <a:t>(1, 733) = 136.80, </a:t>
            </a:r>
            <a:r>
              <a:rPr kumimoji="0" lang="en-US" sz="1800" b="0" i="1" u="none" strike="noStrike" kern="1200" cap="none" spc="0" normalizeH="0" baseline="0" noProof="0" dirty="0">
                <a:ln>
                  <a:noFill/>
                </a:ln>
                <a:solidFill>
                  <a:prstClr val="black"/>
                </a:solidFill>
                <a:effectLst/>
                <a:uLnTx/>
                <a:uFillTx/>
                <a:latin typeface="Helvetica" pitchFamily="2" charset="0"/>
                <a:ea typeface="Calibri" panose="020F0502020204030204" pitchFamily="34" charset="0"/>
                <a:cs typeface="+mn-cs"/>
              </a:rPr>
              <a:t>p</a:t>
            </a:r>
            <a:r>
              <a:rPr kumimoji="0" lang="en-US" sz="1800" b="0" i="0" u="none" strike="noStrike" kern="1200" cap="none" spc="0" normalizeH="0" baseline="0" noProof="0" dirty="0">
                <a:ln>
                  <a:noFill/>
                </a:ln>
                <a:solidFill>
                  <a:prstClr val="black"/>
                </a:solidFill>
                <a:effectLst/>
                <a:uLnTx/>
                <a:uFillTx/>
                <a:latin typeface="Helvetica" pitchFamily="2" charset="0"/>
                <a:ea typeface="Calibri" panose="020F0502020204030204" pitchFamily="34" charset="0"/>
                <a:cs typeface="+mn-cs"/>
              </a:rPr>
              <a:t> &lt;.001, </a:t>
            </a:r>
            <a:r>
              <a:rPr kumimoji="0" lang="en-US" sz="1800" b="0" i="1" u="none" strike="noStrike" kern="1200" cap="none" spc="0" normalizeH="0" baseline="0" noProof="0" dirty="0">
                <a:ln>
                  <a:noFill/>
                </a:ln>
                <a:solidFill>
                  <a:prstClr val="black"/>
                </a:solidFill>
                <a:effectLst/>
                <a:uLnTx/>
                <a:uFillTx/>
                <a:latin typeface="Helvetica" pitchFamily="2" charset="0"/>
                <a:ea typeface="Times New Roman" panose="02020603050405020304" pitchFamily="18" charset="0"/>
                <a:cs typeface="+mn-cs"/>
              </a:rPr>
              <a:t>η</a:t>
            </a:r>
            <a:r>
              <a:rPr kumimoji="0" lang="en-US" sz="1800" b="0" i="1" u="none" strike="noStrike" kern="1200" cap="none" spc="0" normalizeH="0" baseline="-25000" noProof="0" dirty="0">
                <a:ln>
                  <a:noFill/>
                </a:ln>
                <a:solidFill>
                  <a:prstClr val="black"/>
                </a:solidFill>
                <a:effectLst/>
                <a:uLnTx/>
                <a:uFillTx/>
                <a:latin typeface="Helvetica" pitchFamily="2" charset="0"/>
                <a:ea typeface="Times New Roman" panose="02020603050405020304" pitchFamily="18" charset="0"/>
                <a:cs typeface="+mn-cs"/>
              </a:rPr>
              <a:t>p</a:t>
            </a:r>
            <a:r>
              <a:rPr kumimoji="0" lang="en-US" sz="1800" b="0" i="1" u="none" strike="noStrike" kern="1200" cap="none" spc="0" normalizeH="0" baseline="30000" noProof="0" dirty="0">
                <a:ln>
                  <a:noFill/>
                </a:ln>
                <a:solidFill>
                  <a:prstClr val="black"/>
                </a:solidFill>
                <a:effectLst/>
                <a:uLnTx/>
                <a:uFillTx/>
                <a:latin typeface="Helvetica" pitchFamily="2" charset="0"/>
                <a:ea typeface="Times New Roman" panose="02020603050405020304" pitchFamily="18" charset="0"/>
                <a:cs typeface="+mn-cs"/>
              </a:rPr>
              <a:t>2</a:t>
            </a:r>
            <a:r>
              <a:rPr kumimoji="0" lang="en-US" sz="1800" b="0" i="1" u="none" strike="noStrike" kern="1200" cap="none" spc="0" normalizeH="0" baseline="0" noProof="0" dirty="0">
                <a:ln>
                  <a:noFill/>
                </a:ln>
                <a:solidFill>
                  <a:prstClr val="black"/>
                </a:solidFill>
                <a:effectLst/>
                <a:uLnTx/>
                <a:uFillTx/>
                <a:latin typeface="Helvetica" pitchFamily="2" charset="0"/>
                <a:ea typeface="Calibri" panose="020F0502020204030204" pitchFamily="34" charset="0"/>
                <a:cs typeface="+mn-cs"/>
              </a:rPr>
              <a:t> </a:t>
            </a:r>
            <a:r>
              <a:rPr kumimoji="0" lang="en-US" sz="1800" b="0" i="0" u="none" strike="noStrike" kern="1200" cap="none" spc="0" normalizeH="0" baseline="0" noProof="0" dirty="0">
                <a:ln>
                  <a:noFill/>
                </a:ln>
                <a:solidFill>
                  <a:prstClr val="black"/>
                </a:solidFill>
                <a:effectLst/>
                <a:uLnTx/>
                <a:uFillTx/>
                <a:latin typeface="Helvetica" pitchFamily="2" charset="0"/>
                <a:ea typeface="Calibri" panose="020F0502020204030204" pitchFamily="34" charset="0"/>
                <a:cs typeface="+mn-cs"/>
              </a:rPr>
              <a:t>= .16</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 </a:t>
            </a:r>
          </a:p>
        </p:txBody>
      </p:sp>
    </p:spTree>
    <p:extLst>
      <p:ext uri="{BB962C8B-B14F-4D97-AF65-F5344CB8AC3E}">
        <p14:creationId xmlns:p14="http://schemas.microsoft.com/office/powerpoint/2010/main" val="267187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3D3D-C493-3576-E137-D9BAFDDCC524}"/>
              </a:ext>
            </a:extLst>
          </p:cNvPr>
          <p:cNvSpPr>
            <a:spLocks noGrp="1"/>
          </p:cNvSpPr>
          <p:nvPr>
            <p:ph type="title"/>
          </p:nvPr>
        </p:nvSpPr>
        <p:spPr/>
        <p:txBody>
          <a:bodyPr/>
          <a:lstStyle/>
          <a:p>
            <a:r>
              <a:rPr lang="en-US" dirty="0"/>
              <a:t>Results: Effect on Mediators</a:t>
            </a:r>
          </a:p>
        </p:txBody>
      </p:sp>
      <p:pic>
        <p:nvPicPr>
          <p:cNvPr id="4" name="Content Placeholder 3">
            <a:extLst>
              <a:ext uri="{FF2B5EF4-FFF2-40B4-BE49-F238E27FC236}">
                <a16:creationId xmlns:a16="http://schemas.microsoft.com/office/drawing/2014/main" id="{7B2F05B4-4113-5C27-5E15-62F02D4B26C4}"/>
              </a:ext>
            </a:extLst>
          </p:cNvPr>
          <p:cNvPicPr>
            <a:picLocks noGrp="1" noChangeAspect="1"/>
          </p:cNvPicPr>
          <p:nvPr>
            <p:ph idx="1"/>
          </p:nvPr>
        </p:nvPicPr>
        <p:blipFill>
          <a:blip r:embed="rId3"/>
          <a:stretch>
            <a:fillRect/>
          </a:stretch>
        </p:blipFill>
        <p:spPr>
          <a:xfrm>
            <a:off x="1156137" y="1815114"/>
            <a:ext cx="9532938" cy="4766469"/>
          </a:xfrm>
          <a:prstGeom prst="rect">
            <a:avLst/>
          </a:prstGeom>
        </p:spPr>
      </p:pic>
      <p:sp>
        <p:nvSpPr>
          <p:cNvPr id="5" name="TextBox 4">
            <a:extLst>
              <a:ext uri="{FF2B5EF4-FFF2-40B4-BE49-F238E27FC236}">
                <a16:creationId xmlns:a16="http://schemas.microsoft.com/office/drawing/2014/main" id="{EF12ED84-6ED1-3F01-BCB9-D5BFEC7DEF6E}"/>
              </a:ext>
            </a:extLst>
          </p:cNvPr>
          <p:cNvSpPr txBox="1"/>
          <p:nvPr/>
        </p:nvSpPr>
        <p:spPr>
          <a:xfrm>
            <a:off x="7356381" y="6504434"/>
            <a:ext cx="49125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Helvetica" pitchFamily="2" charset="0"/>
                <a:ea typeface="+mn-ea"/>
                <a:cs typeface="+mn-cs"/>
              </a:rPr>
              <a:t>Overall MANOVA</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 </a:t>
            </a:r>
            <a:r>
              <a:rPr kumimoji="0" lang="en-US" sz="1800" b="0" i="1" u="none" strike="noStrike" kern="1200" cap="none" spc="0" normalizeH="0" baseline="0" noProof="0" dirty="0">
                <a:ln>
                  <a:noFill/>
                </a:ln>
                <a:solidFill>
                  <a:prstClr val="black"/>
                </a:solidFill>
                <a:effectLst/>
                <a:uLnTx/>
                <a:uFillTx/>
                <a:latin typeface="Helvetica" pitchFamily="2" charset="0"/>
                <a:ea typeface="+mn-ea"/>
                <a:cs typeface="+mn-cs"/>
              </a:rPr>
              <a:t>F</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(1, 733) = 254.74, </a:t>
            </a:r>
            <a:r>
              <a:rPr kumimoji="0" lang="en-US" sz="1800" b="0" i="1" u="none" strike="noStrike" kern="1200" cap="none" spc="0" normalizeH="0" baseline="0" noProof="0" dirty="0">
                <a:ln>
                  <a:noFill/>
                </a:ln>
                <a:solidFill>
                  <a:prstClr val="black"/>
                </a:solidFill>
                <a:effectLst/>
                <a:uLnTx/>
                <a:uFillTx/>
                <a:latin typeface="Helvetica" pitchFamily="2" charset="0"/>
                <a:ea typeface="+mn-ea"/>
                <a:cs typeface="+mn-cs"/>
              </a:rPr>
              <a:t>p</a:t>
            </a: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mn-cs"/>
              </a:rPr>
              <a:t>&lt;.001</a:t>
            </a:r>
          </a:p>
        </p:txBody>
      </p:sp>
      <p:sp>
        <p:nvSpPr>
          <p:cNvPr id="6" name="TextBox 5">
            <a:extLst>
              <a:ext uri="{FF2B5EF4-FFF2-40B4-BE49-F238E27FC236}">
                <a16:creationId xmlns:a16="http://schemas.microsoft.com/office/drawing/2014/main" id="{65CF8A0E-846C-C346-51B3-2DF36C356587}"/>
              </a:ext>
            </a:extLst>
          </p:cNvPr>
          <p:cNvSpPr txBox="1"/>
          <p:nvPr/>
        </p:nvSpPr>
        <p:spPr>
          <a:xfrm>
            <a:off x="2301765" y="2238703"/>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50944599-0AC2-90F8-9C3C-5153FBF4F346}"/>
              </a:ext>
            </a:extLst>
          </p:cNvPr>
          <p:cNvSpPr txBox="1"/>
          <p:nvPr/>
        </p:nvSpPr>
        <p:spPr>
          <a:xfrm>
            <a:off x="4261944" y="2423369"/>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6BC2659B-8FF2-E26E-59CD-C5FBB6728298}"/>
              </a:ext>
            </a:extLst>
          </p:cNvPr>
          <p:cNvSpPr txBox="1"/>
          <p:nvPr/>
        </p:nvSpPr>
        <p:spPr>
          <a:xfrm>
            <a:off x="5967203" y="2267183"/>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 name="TextBox 8">
            <a:extLst>
              <a:ext uri="{FF2B5EF4-FFF2-40B4-BE49-F238E27FC236}">
                <a16:creationId xmlns:a16="http://schemas.microsoft.com/office/drawing/2014/main" id="{051B3EEB-F8B1-504D-7F9D-06A03672E634}"/>
              </a:ext>
            </a:extLst>
          </p:cNvPr>
          <p:cNvSpPr txBox="1"/>
          <p:nvPr/>
        </p:nvSpPr>
        <p:spPr>
          <a:xfrm>
            <a:off x="7864320" y="1698148"/>
            <a:ext cx="5309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9733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721</Words>
  <Application>Microsoft Macintosh PowerPoint</Application>
  <PresentationFormat>Widescreen</PresentationFormat>
  <Paragraphs>77</Paragraphs>
  <Slides>11</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Aptos</vt:lpstr>
      <vt:lpstr>Arial</vt:lpstr>
      <vt:lpstr>Calibri</vt:lpstr>
      <vt:lpstr>Helvetica</vt:lpstr>
      <vt:lpstr>Helvetica Light</vt:lpstr>
      <vt:lpstr>Helvetica Oblique</vt:lpstr>
      <vt:lpstr>Noteworthy Light</vt:lpstr>
      <vt:lpstr>Times New Roman</vt:lpstr>
      <vt:lpstr>Office Theme</vt:lpstr>
      <vt:lpstr>1_Office Theme</vt:lpstr>
      <vt:lpstr>PowerPoint Presentation</vt:lpstr>
      <vt:lpstr>PowerPoint Presentation</vt:lpstr>
      <vt:lpstr>Gifts are a more effective form of emotional support than conversations.  </vt:lpstr>
      <vt:lpstr>How does emotional support work?</vt:lpstr>
      <vt:lpstr>Gifts outperform conversations on the love path—because recipients perceive gifts as a larger sacrifice than conversations</vt:lpstr>
      <vt:lpstr>Methods I</vt:lpstr>
      <vt:lpstr>Methods II</vt:lpstr>
      <vt:lpstr>Results: Effect on Emotional Recovery</vt:lpstr>
      <vt:lpstr>Results: Effect on Mediators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Holly Howe</dc:creator>
  <cp:lastModifiedBy>Holly Howe</cp:lastModifiedBy>
  <cp:revision>4</cp:revision>
  <dcterms:created xsi:type="dcterms:W3CDTF">2024-08-09T14:20:11Z</dcterms:created>
  <dcterms:modified xsi:type="dcterms:W3CDTF">2024-08-10T14:32:40Z</dcterms:modified>
</cp:coreProperties>
</file>