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2" r:id="rId4"/>
    <p:sldId id="258" r:id="rId5"/>
    <p:sldId id="263" r:id="rId6"/>
    <p:sldId id="264" r:id="rId7"/>
    <p:sldId id="260" r:id="rId8"/>
    <p:sldId id="261" r:id="rId9"/>
  </p:sldIdLst>
  <p:sldSz cx="12192000" cy="6858000"/>
  <p:notesSz cx="6858000" cy="12192000"/>
  <p:embeddedFontLst>
    <p:embeddedFont>
      <p:font typeface="Bebas Neue" panose="020B0606020202050201" pitchFamily="34" charset="0"/>
      <p:regular r:id="rId11"/>
    </p:embeddedFont>
    <p:embeddedFont>
      <p:font typeface="Source Sans Pro" panose="020B050303040302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557"/>
    <a:srgbClr val="E8EAEE"/>
    <a:srgbClr val="466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63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1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3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2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80905" y="2305069"/>
            <a:ext cx="8201832" cy="19426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679"/>
              </a:lnSpc>
              <a:spcBef>
                <a:spcPts val="41"/>
              </a:spcBef>
              <a:buNone/>
            </a:pPr>
            <a:r>
              <a:rPr lang="en-US" sz="8438" b="1" kern="0" spc="85" dirty="0">
                <a:solidFill>
                  <a:srgbClr val="000000">
                    <a:alpha val="8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The Ironic Impact of Schadenfreude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380905" y="4319549"/>
            <a:ext cx="8201832" cy="3047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06"/>
              </a:lnSpc>
              <a:spcBef>
                <a:spcPts val="555"/>
              </a:spcBef>
              <a:buNone/>
            </a:pPr>
            <a:r>
              <a:rPr lang="en-US" sz="1822" kern="0" spc="37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When the Joy of Inflicting Pain Leads to Increased Prosocial Behavior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 l="8333" r="8333"/>
          <a:stretch/>
        </p:blipFill>
        <p:spPr>
          <a:xfrm>
            <a:off x="8379905" y="0"/>
            <a:ext cx="3809047" cy="685628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23882" y="6412828"/>
            <a:ext cx="5836145" cy="2380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Yael Zemack-Rugar, Laura Boman, and Thomas Kramer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479107"/>
            <a:ext cx="12188952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Motivation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97184"/>
            <a:ext cx="12188952" cy="2761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8"/>
              </a:lnSpc>
              <a:spcBef>
                <a:spcPts val="655"/>
              </a:spcBef>
              <a:buNone/>
            </a:pPr>
            <a:r>
              <a:rPr lang="en-US" sz="1688" kern="0" spc="34" dirty="0">
                <a:solidFill>
                  <a:srgbClr val="FFFFFF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Appeals that involve inflicting misfortune on another are highly popular at the national, local, and grassroots level.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99775"/>
            <a:ext cx="3618595" cy="4247088"/>
          </a:xfrm>
          <a:prstGeom prst="rect">
            <a:avLst/>
          </a:prstGeom>
          <a:solidFill>
            <a:srgbClr val="466AAD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7399" r="7399"/>
          <a:stretch/>
        </p:blipFill>
        <p:spPr>
          <a:xfrm>
            <a:off x="476131" y="1799775"/>
            <a:ext cx="3618595" cy="4247088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285178" y="1799775"/>
            <a:ext cx="3618595" cy="4247088"/>
          </a:xfrm>
          <a:prstGeom prst="rect">
            <a:avLst/>
          </a:prstGeom>
          <a:solidFill>
            <a:srgbClr val="466AAD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 l="7399" r="7399"/>
          <a:stretch/>
        </p:blipFill>
        <p:spPr>
          <a:xfrm>
            <a:off x="4285178" y="1799775"/>
            <a:ext cx="3618595" cy="4247088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8094226" y="1799775"/>
            <a:ext cx="3618595" cy="4247088"/>
          </a:xfrm>
          <a:prstGeom prst="rect">
            <a:avLst/>
          </a:prstGeom>
          <a:solidFill>
            <a:srgbClr val="466AAD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5"/>
          <a:srcRect l="7399" r="7399"/>
          <a:stretch/>
        </p:blipFill>
        <p:spPr>
          <a:xfrm>
            <a:off x="8094226" y="1799775"/>
            <a:ext cx="3618595" cy="4247088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698614" y="6406354"/>
            <a:ext cx="10722171" cy="2380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i="1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Are they effective?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479107"/>
            <a:ext cx="12188952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Are they effective?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39847" y="1097183"/>
            <a:ext cx="6913454" cy="7333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8"/>
              </a:lnSpc>
              <a:spcBef>
                <a:spcPts val="655"/>
              </a:spcBef>
              <a:buNone/>
            </a:pPr>
            <a:r>
              <a:rPr lang="en-US" sz="1688" kern="0" spc="34" dirty="0">
                <a:solidFill>
                  <a:srgbClr val="FFFFFF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On the one hand, they may be viewed as sadistic and immoral, reflecting poorly on the consumer and the charity.</a:t>
            </a:r>
            <a:endParaRPr lang="en-US" dirty="0"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F449C884-6757-F0C9-4694-FE4D6F50CB24}"/>
              </a:ext>
            </a:extLst>
          </p:cNvPr>
          <p:cNvSpPr/>
          <p:nvPr/>
        </p:nvSpPr>
        <p:spPr>
          <a:xfrm>
            <a:off x="8091646" y="1372622"/>
            <a:ext cx="3443383" cy="19863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28"/>
              </a:lnSpc>
              <a:spcBef>
                <a:spcPts val="655"/>
              </a:spcBef>
              <a:buNone/>
            </a:pPr>
            <a:r>
              <a:rPr lang="en-US" sz="1688" kern="0" spc="34" dirty="0">
                <a:solidFill>
                  <a:srgbClr val="FFFFFF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On the other hand, enjoying the misfortune of another (i.e., schadenfreude) can be socially acceptable, and is a positive emotion, which can potentially increase donations.</a:t>
            </a:r>
            <a:endParaRPr lang="en-US" dirty="0"/>
          </a:p>
        </p:txBody>
      </p:sp>
      <p:sp>
        <p:nvSpPr>
          <p:cNvPr id="16" name="Object 1">
            <a:extLst>
              <a:ext uri="{FF2B5EF4-FFF2-40B4-BE49-F238E27FC236}">
                <a16:creationId xmlns:a16="http://schemas.microsoft.com/office/drawing/2014/main" id="{6191CBDA-4324-BE6C-55D2-5A49F3C64FF5}"/>
              </a:ext>
            </a:extLst>
          </p:cNvPr>
          <p:cNvSpPr/>
          <p:nvPr/>
        </p:nvSpPr>
        <p:spPr>
          <a:xfrm>
            <a:off x="624542" y="6028034"/>
            <a:ext cx="6419230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Which is it?</a:t>
            </a:r>
            <a:endParaRPr lang="en-US" dirty="0"/>
          </a:p>
        </p:txBody>
      </p:sp>
      <p:pic>
        <p:nvPicPr>
          <p:cNvPr id="6" name="Picture 5" descr="A person pointing at the camera&#10;&#10;Description automatically generated">
            <a:extLst>
              <a:ext uri="{FF2B5EF4-FFF2-40B4-BE49-F238E27FC236}">
                <a16:creationId xmlns:a16="http://schemas.microsoft.com/office/drawing/2014/main" id="{6727494E-2239-A480-B419-DB66AD3B2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032" y="3136158"/>
            <a:ext cx="2481228" cy="2481228"/>
          </a:xfrm>
          <a:prstGeom prst="rect">
            <a:avLst/>
          </a:prstGeom>
        </p:spPr>
      </p:pic>
      <p:pic>
        <p:nvPicPr>
          <p:cNvPr id="8" name="Picture 7" descr="A person pointing at the camera&#10;&#10;Description automatically generated">
            <a:extLst>
              <a:ext uri="{FF2B5EF4-FFF2-40B4-BE49-F238E27FC236}">
                <a16:creationId xmlns:a16="http://schemas.microsoft.com/office/drawing/2014/main" id="{CA72285D-F1E8-C262-0380-EC217A6EE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4244764"/>
            <a:ext cx="2481228" cy="2481228"/>
          </a:xfrm>
          <a:prstGeom prst="rect">
            <a:avLst/>
          </a:prstGeom>
        </p:spPr>
      </p:pic>
      <p:pic>
        <p:nvPicPr>
          <p:cNvPr id="10" name="Picture 9" descr="A person with glasses smiling&#10;&#10;Description automatically generated">
            <a:extLst>
              <a:ext uri="{FF2B5EF4-FFF2-40B4-BE49-F238E27FC236}">
                <a16:creationId xmlns:a16="http://schemas.microsoft.com/office/drawing/2014/main" id="{3226EDB5-58E4-BE25-9930-872215685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720" y="2013234"/>
            <a:ext cx="3196628" cy="319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0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0" y="3061757"/>
            <a:ext cx="3463237" cy="1066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It depends</a:t>
            </a:r>
          </a:p>
          <a:p>
            <a:pPr algn="l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(prior research)</a:t>
            </a:r>
          </a:p>
        </p:txBody>
      </p:sp>
      <p:sp>
        <p:nvSpPr>
          <p:cNvPr id="3" name="Object 2"/>
          <p:cNvSpPr/>
          <p:nvPr/>
        </p:nvSpPr>
        <p:spPr>
          <a:xfrm>
            <a:off x="3967937" y="1026723"/>
            <a:ext cx="3618595" cy="2154748"/>
          </a:xfrm>
          <a:prstGeom prst="rect">
            <a:avLst/>
          </a:prstGeom>
          <a:solidFill>
            <a:srgbClr val="A8DADC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4129821" y="1223266"/>
            <a:ext cx="3456711" cy="3428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726"/>
              </a:lnSpc>
              <a:buNone/>
            </a:pPr>
            <a:r>
              <a:rPr lang="en-US" sz="2295" b="1" kern="0" spc="46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</a:rPr>
              <a:t>Deservingness</a:t>
            </a:r>
            <a:endParaRPr lang="en-US" b="1" dirty="0"/>
          </a:p>
        </p:txBody>
      </p:sp>
      <p:sp>
        <p:nvSpPr>
          <p:cNvPr id="5" name="Object 4"/>
          <p:cNvSpPr/>
          <p:nvPr/>
        </p:nvSpPr>
        <p:spPr>
          <a:xfrm>
            <a:off x="4129821" y="1704754"/>
            <a:ext cx="3456711" cy="13807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8"/>
              </a:lnSpc>
              <a:spcBef>
                <a:spcPts val="1071"/>
              </a:spcBef>
              <a:buNone/>
            </a:pPr>
            <a:r>
              <a:rPr lang="en-US" sz="1688" kern="0" spc="34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Enjoying the misfortune of another is morally appropriate when the target of misfortune is deserving (e.g., misbehaved previously).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776985" y="1026723"/>
            <a:ext cx="3618595" cy="2154748"/>
          </a:xfrm>
          <a:prstGeom prst="rect">
            <a:avLst/>
          </a:prstGeom>
          <a:solidFill>
            <a:srgbClr val="A8DADC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7938869" y="1223266"/>
            <a:ext cx="3456711" cy="3428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726"/>
              </a:lnSpc>
              <a:buNone/>
            </a:pPr>
            <a:r>
              <a:rPr lang="en-US" sz="2295" b="1" kern="0" spc="46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Severity</a:t>
            </a:r>
            <a:endParaRPr lang="en-US" b="1" dirty="0"/>
          </a:p>
        </p:txBody>
      </p:sp>
      <p:sp>
        <p:nvSpPr>
          <p:cNvPr id="8" name="Object 7"/>
          <p:cNvSpPr/>
          <p:nvPr/>
        </p:nvSpPr>
        <p:spPr>
          <a:xfrm>
            <a:off x="7938869" y="1704754"/>
            <a:ext cx="3456711" cy="13807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8"/>
              </a:lnSpc>
              <a:spcBef>
                <a:spcPts val="1071"/>
              </a:spcBef>
              <a:buNone/>
            </a:pPr>
            <a:r>
              <a:rPr lang="en-US" sz="1688" kern="0" spc="34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Enjoying the misfortune of another is morally appropriate when the misfortune is mild, and there is no real harm to the target.</a:t>
            </a:r>
            <a:endParaRPr lang="en-US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822BE785-04F5-5934-8408-2BBA2766380E}"/>
              </a:ext>
            </a:extLst>
          </p:cNvPr>
          <p:cNvSpPr/>
          <p:nvPr/>
        </p:nvSpPr>
        <p:spPr>
          <a:xfrm>
            <a:off x="5696292" y="3454214"/>
            <a:ext cx="3618595" cy="2590593"/>
          </a:xfrm>
          <a:prstGeom prst="rect">
            <a:avLst/>
          </a:prstGeom>
          <a:solidFill>
            <a:srgbClr val="A8DADC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0D235C0-9866-EE0A-642B-2092D9D18D85}"/>
              </a:ext>
            </a:extLst>
          </p:cNvPr>
          <p:cNvSpPr/>
          <p:nvPr/>
        </p:nvSpPr>
        <p:spPr>
          <a:xfrm>
            <a:off x="5959894" y="4073391"/>
            <a:ext cx="2985766" cy="13807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8"/>
              </a:lnSpc>
              <a:spcBef>
                <a:spcPts val="1071"/>
              </a:spcBef>
              <a:buNone/>
            </a:pPr>
            <a:r>
              <a:rPr lang="en-US" sz="1688" kern="0" spc="34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Enjoying the misfortune of another is morally appropriate when the observer had no active role in inflicting misfortune; rather, misfortune occurred by happenstance.</a:t>
            </a:r>
            <a:endParaRPr lang="en-US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9976D03-56B1-430F-5958-6A74617539EE}"/>
              </a:ext>
            </a:extLst>
          </p:cNvPr>
          <p:cNvSpPr/>
          <p:nvPr/>
        </p:nvSpPr>
        <p:spPr>
          <a:xfrm>
            <a:off x="5959894" y="3597064"/>
            <a:ext cx="3456711" cy="3428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726"/>
              </a:lnSpc>
              <a:buNone/>
            </a:pPr>
            <a:r>
              <a:rPr lang="en-US" sz="2295" b="1" kern="0" spc="46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</a:rPr>
              <a:t>Passivity</a:t>
            </a:r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93982" y="2599270"/>
            <a:ext cx="4539490" cy="1066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It depends</a:t>
            </a:r>
          </a:p>
          <a:p>
            <a:pPr algn="l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(Current research)</a:t>
            </a:r>
          </a:p>
        </p:txBody>
      </p:sp>
      <p:sp>
        <p:nvSpPr>
          <p:cNvPr id="3" name="Object 2"/>
          <p:cNvSpPr/>
          <p:nvPr/>
        </p:nvSpPr>
        <p:spPr>
          <a:xfrm>
            <a:off x="4129821" y="425588"/>
            <a:ext cx="7086344" cy="2180576"/>
          </a:xfrm>
          <a:prstGeom prst="rect">
            <a:avLst/>
          </a:prstGeom>
          <a:solidFill>
            <a:srgbClr val="A8DADC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4129820" y="647959"/>
            <a:ext cx="7086343" cy="3428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726"/>
              </a:lnSpc>
              <a:buNone/>
            </a:pPr>
            <a:r>
              <a:rPr lang="en-US" sz="2295" b="1" kern="0" spc="46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</a:rPr>
              <a:t>Deservingness</a:t>
            </a:r>
            <a:r>
              <a:rPr lang="en-US" sz="2295" kern="0" spc="46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</a:rPr>
              <a:t> </a:t>
            </a:r>
            <a:r>
              <a:rPr lang="en-US" sz="2295" b="1" kern="0" spc="46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</a:rPr>
              <a:t>and Severity</a:t>
            </a:r>
            <a:endParaRPr lang="en-US" b="1" dirty="0"/>
          </a:p>
        </p:txBody>
      </p:sp>
      <p:sp>
        <p:nvSpPr>
          <p:cNvPr id="5" name="Object 4"/>
          <p:cNvSpPr/>
          <p:nvPr/>
        </p:nvSpPr>
        <p:spPr>
          <a:xfrm>
            <a:off x="5245255" y="1129447"/>
            <a:ext cx="4855477" cy="12073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8"/>
              </a:lnSpc>
              <a:spcBef>
                <a:spcPts val="1071"/>
              </a:spcBef>
              <a:buNone/>
            </a:pPr>
            <a:r>
              <a:rPr lang="en-US" sz="1688" kern="0" spc="34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first two conditions must hold, because they ensure that the misfortune provides interpersonal justice, by delivering not-overly-severe punishment to misbehaving (i.e., deserving) targets.</a:t>
            </a:r>
            <a:endParaRPr lang="en-US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822BE785-04F5-5934-8408-2BBA2766380E}"/>
              </a:ext>
            </a:extLst>
          </p:cNvPr>
          <p:cNvSpPr/>
          <p:nvPr/>
        </p:nvSpPr>
        <p:spPr>
          <a:xfrm>
            <a:off x="5623239" y="3398024"/>
            <a:ext cx="3618595" cy="1285885"/>
          </a:xfrm>
          <a:prstGeom prst="rect">
            <a:avLst/>
          </a:prstGeom>
          <a:solidFill>
            <a:srgbClr val="A8DADC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0D235C0-9866-EE0A-642B-2092D9D18D85}"/>
              </a:ext>
            </a:extLst>
          </p:cNvPr>
          <p:cNvSpPr/>
          <p:nvPr/>
        </p:nvSpPr>
        <p:spPr>
          <a:xfrm>
            <a:off x="5785123" y="4146137"/>
            <a:ext cx="3358877" cy="8041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8"/>
              </a:lnSpc>
              <a:spcBef>
                <a:spcPts val="1071"/>
              </a:spcBef>
              <a:buNone/>
            </a:pPr>
            <a:r>
              <a:rPr lang="en-US" sz="1688" kern="0" spc="34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third condition is unnecessary.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9976D03-56B1-430F-5958-6A74617539EE}"/>
              </a:ext>
            </a:extLst>
          </p:cNvPr>
          <p:cNvSpPr/>
          <p:nvPr/>
        </p:nvSpPr>
        <p:spPr>
          <a:xfrm>
            <a:off x="5623240" y="3665803"/>
            <a:ext cx="3618594" cy="3428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726"/>
              </a:lnSpc>
              <a:buNone/>
            </a:pPr>
            <a:r>
              <a:rPr lang="en-US" sz="2295" b="1" kern="0" spc="46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</a:rPr>
              <a:t>Passivity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D3A8A5-6810-DC73-3DE9-D6F639CB2BEE}"/>
              </a:ext>
            </a:extLst>
          </p:cNvPr>
          <p:cNvSpPr/>
          <p:nvPr/>
        </p:nvSpPr>
        <p:spPr>
          <a:xfrm>
            <a:off x="666065" y="5839485"/>
            <a:ext cx="11027120" cy="6977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28"/>
              </a:lnSpc>
              <a:spcBef>
                <a:spcPts val="1071"/>
              </a:spcBef>
              <a:buNone/>
            </a:pPr>
            <a:r>
              <a:rPr lang="en-US" sz="1800" kern="0" spc="34" dirty="0">
                <a:solidFill>
                  <a:schemeClr val="bg1">
                    <a:alpha val="80000"/>
                  </a:schemeClr>
                </a:solidFill>
                <a:latin typeface="Source Sans Pro" pitchFamily="34" charset="0"/>
                <a:ea typeface="Source Sans Pro" pitchFamily="34" charset="-122"/>
              </a:rPr>
              <a:t>Actively inflicting mild misfortune on a deserving target delivers justice, and thus is morally acceptable, and consistent with </a:t>
            </a:r>
            <a:r>
              <a:rPr lang="en-US" sz="1800" b="1" kern="0" spc="34" dirty="0">
                <a:solidFill>
                  <a:schemeClr val="bg1">
                    <a:alpha val="80000"/>
                  </a:schemeClr>
                </a:solidFill>
                <a:latin typeface="Source Sans Pro" pitchFamily="34" charset="0"/>
                <a:ea typeface="Source Sans Pro" pitchFamily="34" charset="-122"/>
              </a:rPr>
              <a:t>schadenfreude, and is not sadistic</a:t>
            </a:r>
            <a:r>
              <a:rPr lang="en-US" sz="1800" kern="0" spc="34" dirty="0">
                <a:solidFill>
                  <a:srgbClr val="000000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15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479107"/>
            <a:ext cx="12188952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This is why (and When)</a:t>
            </a:r>
          </a:p>
          <a:p>
            <a:pPr algn="ctr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</a:rPr>
              <a:t>Misfortune involving appeals work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82796" y="3395549"/>
            <a:ext cx="3414811" cy="4761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Allow consumers to deliver mild misfortune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476004" y="1880558"/>
            <a:ext cx="1428393" cy="1428393"/>
          </a:xfrm>
          <a:prstGeom prst="rect">
            <a:avLst/>
          </a:prstGeom>
          <a:solidFill>
            <a:srgbClr val="1D3557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8338480" y="3395549"/>
            <a:ext cx="3320537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</a:rPr>
              <a:t>Eliciting joy in the target’s misfortune (i.e., schadenfreude)</a:t>
            </a:r>
            <a:endParaRPr lang="en-US" dirty="0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B84F4161-1188-B637-4B82-328733C8CCB7}"/>
              </a:ext>
            </a:extLst>
          </p:cNvPr>
          <p:cNvSpPr/>
          <p:nvPr/>
        </p:nvSpPr>
        <p:spPr>
          <a:xfrm>
            <a:off x="2428444" y="5852027"/>
            <a:ext cx="3320537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</a:rPr>
              <a:t>This joy (and not sadism) drives increased willingness-to-donate</a:t>
            </a:r>
            <a:endParaRPr lang="en-US" dirty="0"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1E21353A-BC5F-61EB-B320-F52493AF199E}"/>
              </a:ext>
            </a:extLst>
          </p:cNvPr>
          <p:cNvSpPr/>
          <p:nvPr/>
        </p:nvSpPr>
        <p:spPr>
          <a:xfrm>
            <a:off x="6443021" y="5852026"/>
            <a:ext cx="3320537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</a:rPr>
              <a:t>Resulting in doubling donations!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6FD34C-F872-EF71-A6B6-19F84F7C2429}"/>
              </a:ext>
            </a:extLst>
          </p:cNvPr>
          <p:cNvGrpSpPr/>
          <p:nvPr/>
        </p:nvGrpSpPr>
        <p:grpSpPr>
          <a:xfrm>
            <a:off x="4752975" y="1859854"/>
            <a:ext cx="2598485" cy="2011826"/>
            <a:chOff x="4752975" y="1859854"/>
            <a:chExt cx="2598485" cy="2011826"/>
          </a:xfrm>
        </p:grpSpPr>
        <p:sp>
          <p:nvSpPr>
            <p:cNvPr id="8" name="Object 7"/>
            <p:cNvSpPr/>
            <p:nvPr/>
          </p:nvSpPr>
          <p:spPr>
            <a:xfrm>
              <a:off x="4752975" y="3395549"/>
              <a:ext cx="2598485" cy="476131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1925"/>
                </a:lnSpc>
                <a:buNone/>
              </a:pPr>
              <a:r>
                <a:rPr lang="en-US" sz="1620" kern="0" spc="32" dirty="0">
                  <a:solidFill>
                    <a:srgbClr val="FFFFFF">
                      <a:alpha val="90000"/>
                    </a:srgbClr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To targets that are deemed deserving of that misfortune</a:t>
              </a:r>
              <a:endParaRPr lang="en-US" dirty="0"/>
            </a:p>
          </p:txBody>
        </p:sp>
        <p:sp>
          <p:nvSpPr>
            <p:cNvPr id="15" name="Object 2">
              <a:extLst>
                <a:ext uri="{FF2B5EF4-FFF2-40B4-BE49-F238E27FC236}">
                  <a16:creationId xmlns:a16="http://schemas.microsoft.com/office/drawing/2014/main" id="{1DD9DB6E-A9B9-7318-2E4D-8014EF670D92}"/>
                </a:ext>
              </a:extLst>
            </p:cNvPr>
            <p:cNvSpPr/>
            <p:nvPr/>
          </p:nvSpPr>
          <p:spPr>
            <a:xfrm>
              <a:off x="5338021" y="1859854"/>
              <a:ext cx="1428393" cy="1428393"/>
            </a:xfrm>
            <a:prstGeom prst="rect">
              <a:avLst/>
            </a:prstGeom>
            <a:solidFill>
              <a:srgbClr val="1D3557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6" name="Object 9" descr="preencoded.png">
              <a:extLst>
                <a:ext uri="{FF2B5EF4-FFF2-40B4-BE49-F238E27FC236}">
                  <a16:creationId xmlns:a16="http://schemas.microsoft.com/office/drawing/2014/main" id="{EA8D8EFA-F179-1A64-45C7-3132BED13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03429" y="2125262"/>
              <a:ext cx="897576" cy="8975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3790DE-35F0-2BFF-6D9F-447C4CA84130}"/>
              </a:ext>
            </a:extLst>
          </p:cNvPr>
          <p:cNvGrpSpPr/>
          <p:nvPr/>
        </p:nvGrpSpPr>
        <p:grpSpPr>
          <a:xfrm>
            <a:off x="9284552" y="1818053"/>
            <a:ext cx="1428393" cy="1428393"/>
            <a:chOff x="9284551" y="1818053"/>
            <a:chExt cx="1428393" cy="1428393"/>
          </a:xfrm>
        </p:grpSpPr>
        <p:sp>
          <p:nvSpPr>
            <p:cNvPr id="3" name="Object 2"/>
            <p:cNvSpPr/>
            <p:nvPr/>
          </p:nvSpPr>
          <p:spPr>
            <a:xfrm>
              <a:off x="9284551" y="1818053"/>
              <a:ext cx="1428393" cy="1428393"/>
            </a:xfrm>
            <a:prstGeom prst="rect">
              <a:avLst/>
            </a:prstGeom>
            <a:solidFill>
              <a:srgbClr val="1D3557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96D7BD6-BB20-9B4C-BAA6-3821BF686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65360" y="2126375"/>
              <a:ext cx="866775" cy="895350"/>
            </a:xfrm>
            <a:prstGeom prst="rect">
              <a:avLst/>
            </a:prstGeom>
          </p:spPr>
        </p:pic>
      </p:grpSp>
      <p:sp>
        <p:nvSpPr>
          <p:cNvPr id="4" name="Object 2">
            <a:extLst>
              <a:ext uri="{FF2B5EF4-FFF2-40B4-BE49-F238E27FC236}">
                <a16:creationId xmlns:a16="http://schemas.microsoft.com/office/drawing/2014/main" id="{A6573A8F-A8CF-9FBE-0B0D-9998A9A495E9}"/>
              </a:ext>
            </a:extLst>
          </p:cNvPr>
          <p:cNvSpPr/>
          <p:nvPr/>
        </p:nvSpPr>
        <p:spPr>
          <a:xfrm>
            <a:off x="3504346" y="4307065"/>
            <a:ext cx="1428393" cy="1428393"/>
          </a:xfrm>
          <a:prstGeom prst="rect">
            <a:avLst/>
          </a:prstGeom>
          <a:solidFill>
            <a:srgbClr val="1D3557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B215A2-5697-6EAB-1600-9B15F6C7892E}"/>
              </a:ext>
            </a:extLst>
          </p:cNvPr>
          <p:cNvGrpSpPr/>
          <p:nvPr/>
        </p:nvGrpSpPr>
        <p:grpSpPr>
          <a:xfrm>
            <a:off x="7389093" y="4307065"/>
            <a:ext cx="1428393" cy="1428393"/>
            <a:chOff x="7389093" y="4307065"/>
            <a:chExt cx="1428393" cy="1428393"/>
          </a:xfrm>
        </p:grpSpPr>
        <p:sp>
          <p:nvSpPr>
            <p:cNvPr id="9" name="Object 2">
              <a:extLst>
                <a:ext uri="{FF2B5EF4-FFF2-40B4-BE49-F238E27FC236}">
                  <a16:creationId xmlns:a16="http://schemas.microsoft.com/office/drawing/2014/main" id="{ACDC65A1-D68F-9568-4699-9F103A072038}"/>
                </a:ext>
              </a:extLst>
            </p:cNvPr>
            <p:cNvSpPr/>
            <p:nvPr/>
          </p:nvSpPr>
          <p:spPr>
            <a:xfrm>
              <a:off x="7389093" y="4307065"/>
              <a:ext cx="1428393" cy="1428393"/>
            </a:xfrm>
            <a:prstGeom prst="rect">
              <a:avLst/>
            </a:prstGeom>
            <a:solidFill>
              <a:srgbClr val="1D3557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AF6DAAB-A3CA-5F7B-3B1C-ED1995DF6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04299" y="4587076"/>
              <a:ext cx="997979" cy="868371"/>
            </a:xfrm>
            <a:prstGeom prst="rect">
              <a:avLst/>
            </a:prstGeom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3B6C1F22-06A0-1A54-5AD6-D9C7DD6EC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86055" y="4488774"/>
            <a:ext cx="1064975" cy="10649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4D13F9A-907A-2CE1-2AEC-84421F7995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59864" y="2042555"/>
            <a:ext cx="849449" cy="11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18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/>
          <p:cNvSpPr/>
          <p:nvPr/>
        </p:nvSpPr>
        <p:spPr>
          <a:xfrm>
            <a:off x="6267371" y="4403913"/>
            <a:ext cx="2362715" cy="4761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 politics, when consumers spread fake news to harm a disliked candidate.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2115AD-18B3-2822-FC91-935A42F7F996}"/>
              </a:ext>
            </a:extLst>
          </p:cNvPr>
          <p:cNvSpPr/>
          <p:nvPr/>
        </p:nvSpPr>
        <p:spPr>
          <a:xfrm>
            <a:off x="6734531" y="2832420"/>
            <a:ext cx="1428393" cy="1428392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1"/>
          <p:cNvSpPr/>
          <p:nvPr/>
        </p:nvSpPr>
        <p:spPr>
          <a:xfrm>
            <a:off x="0" y="479107"/>
            <a:ext cx="12188952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TAKEAWAYS: HOW CAN YOU USE SCHADENFREUDE?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3775310" y="2832420"/>
            <a:ext cx="1428393" cy="1428393"/>
          </a:xfrm>
          <a:prstGeom prst="rect">
            <a:avLst/>
          </a:prstGeom>
          <a:solidFill>
            <a:srgbClr val="1D3557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74CC5F49-EB7B-E4EB-AE76-961AE446040C}"/>
              </a:ext>
            </a:extLst>
          </p:cNvPr>
          <p:cNvSpPr/>
          <p:nvPr/>
        </p:nvSpPr>
        <p:spPr>
          <a:xfrm>
            <a:off x="1087870" y="1541510"/>
            <a:ext cx="9776288" cy="872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Since we demonstrate that schadenfreude occurs not only when consumers passively observe misfortune, but also when they actively inflict misfortune, it is likely that schadenfreude plays a role in many consumer contexts, heretofore overlooked: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7DB4E6-9A7F-39D8-25A5-4705ED23A052}"/>
              </a:ext>
            </a:extLst>
          </p:cNvPr>
          <p:cNvSpPr/>
          <p:nvPr/>
        </p:nvSpPr>
        <p:spPr>
          <a:xfrm>
            <a:off x="247461" y="5887060"/>
            <a:ext cx="11697077" cy="697780"/>
          </a:xfrm>
          <a:prstGeom prst="rect">
            <a:avLst/>
          </a:prstGeom>
          <a:solidFill>
            <a:srgbClr val="466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28"/>
              </a:lnSpc>
              <a:spcBef>
                <a:spcPts val="1071"/>
              </a:spcBef>
              <a:buNone/>
            </a:pPr>
            <a:r>
              <a:rPr lang="en-US" sz="1800" kern="0" spc="34" dirty="0">
                <a:solidFill>
                  <a:schemeClr val="bg1"/>
                </a:solidFill>
                <a:latin typeface="Source Sans Pro" pitchFamily="34" charset="0"/>
                <a:ea typeface="Source Sans Pro" pitchFamily="34" charset="-122"/>
              </a:rPr>
              <a:t>Marketers should carefully consider the role of schadenfreude and its impact in donation appeals and beyond!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9A29E5D-5203-F82B-7607-F95927160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1902" y="3002378"/>
            <a:ext cx="849244" cy="1065561"/>
          </a:xfrm>
          <a:prstGeom prst="rect">
            <a:avLst/>
          </a:prstGeom>
        </p:spPr>
      </p:pic>
      <p:sp>
        <p:nvSpPr>
          <p:cNvPr id="13" name="Object 10">
            <a:extLst>
              <a:ext uri="{FF2B5EF4-FFF2-40B4-BE49-F238E27FC236}">
                <a16:creationId xmlns:a16="http://schemas.microsoft.com/office/drawing/2014/main" id="{461F24F0-F556-D784-A00F-4AC6A55908E5}"/>
              </a:ext>
            </a:extLst>
          </p:cNvPr>
          <p:cNvSpPr/>
          <p:nvPr/>
        </p:nvSpPr>
        <p:spPr>
          <a:xfrm>
            <a:off x="9205761" y="4378643"/>
            <a:ext cx="2322704" cy="4761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  branding, when consumers share negative WOM to get a disliked company or brand to fail.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136BEE0-2640-4350-749C-F98498BC0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4509" y="2829206"/>
            <a:ext cx="1425208" cy="14348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5F5C36B-277B-4D5C-CB5B-8EBABB07388F}"/>
              </a:ext>
            </a:extLst>
          </p:cNvPr>
          <p:cNvGrpSpPr/>
          <p:nvPr/>
        </p:nvGrpSpPr>
        <p:grpSpPr>
          <a:xfrm>
            <a:off x="3177725" y="3069730"/>
            <a:ext cx="2513971" cy="1755560"/>
            <a:chOff x="3232521" y="3069730"/>
            <a:chExt cx="2513971" cy="1755560"/>
          </a:xfrm>
        </p:grpSpPr>
        <p:sp>
          <p:nvSpPr>
            <p:cNvPr id="8" name="Object 7"/>
            <p:cNvSpPr/>
            <p:nvPr/>
          </p:nvSpPr>
          <p:spPr>
            <a:xfrm>
              <a:off x="3232521" y="4349159"/>
              <a:ext cx="2513971" cy="476131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1925"/>
                </a:lnSpc>
                <a:buNone/>
              </a:pPr>
              <a:r>
                <a:rPr lang="en-US" sz="1620" kern="0" spc="32" dirty="0">
                  <a:solidFill>
                    <a:srgbClr val="FFFFFF">
                      <a:alpha val="90000"/>
                    </a:srgbClr>
                  </a:solidFill>
                  <a:latin typeface="Source Sans Pro" pitchFamily="34" charset="0"/>
                  <a:ea typeface="Source Sans Pro" pitchFamily="34" charset="-122"/>
                  <a:cs typeface="Source Sans Pro" pitchFamily="34" charset="-120"/>
                </a:rPr>
                <a:t>In investments, when consumers drive the prices of stocks down to harm disliked companies.</a:t>
              </a:r>
              <a:endParaRPr lang="en-US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F4C4599-DA71-44EC-F07C-BD825C035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78966" y="3069730"/>
              <a:ext cx="1042614" cy="944869"/>
            </a:xfrm>
            <a:prstGeom prst="rect">
              <a:avLst/>
            </a:prstGeom>
          </p:spPr>
        </p:pic>
      </p:grpSp>
      <p:sp>
        <p:nvSpPr>
          <p:cNvPr id="5" name="Object 4"/>
          <p:cNvSpPr/>
          <p:nvPr/>
        </p:nvSpPr>
        <p:spPr>
          <a:xfrm>
            <a:off x="663535" y="4328199"/>
            <a:ext cx="1938515" cy="4761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 reality TV, when consumers impose punishment on a disliked contestant.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D8F620-DDFF-8D7F-B21C-2B82ECD75D29}"/>
              </a:ext>
            </a:extLst>
          </p:cNvPr>
          <p:cNvGrpSpPr/>
          <p:nvPr/>
        </p:nvGrpSpPr>
        <p:grpSpPr>
          <a:xfrm>
            <a:off x="918596" y="2779220"/>
            <a:ext cx="1428393" cy="1428393"/>
            <a:chOff x="881985" y="2832420"/>
            <a:chExt cx="1428393" cy="1428393"/>
          </a:xfrm>
        </p:grpSpPr>
        <p:sp>
          <p:nvSpPr>
            <p:cNvPr id="3" name="Object 2"/>
            <p:cNvSpPr/>
            <p:nvPr/>
          </p:nvSpPr>
          <p:spPr>
            <a:xfrm>
              <a:off x="881985" y="2832420"/>
              <a:ext cx="1428393" cy="1428393"/>
            </a:xfrm>
            <a:prstGeom prst="rect">
              <a:avLst/>
            </a:prstGeom>
            <a:solidFill>
              <a:srgbClr val="1D3557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7F41B3D-9473-69AA-2EFF-BE5488AE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1287" y="3144425"/>
              <a:ext cx="1185539" cy="8406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479107"/>
            <a:ext cx="12188952" cy="533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6"/>
              </a:lnSpc>
              <a:spcBef>
                <a:spcPts val="23"/>
              </a:spcBef>
              <a:buNone/>
            </a:pPr>
            <a:r>
              <a:rPr lang="en-US" sz="4688" b="1" kern="0" spc="47" dirty="0">
                <a:solidFill>
                  <a:srgbClr val="FFFFFF">
                    <a:alpha val="90000"/>
                  </a:srgbClr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Author Contact Information</a:t>
            </a:r>
            <a:endParaRPr lang="en-US" dirty="0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l="36332" t="465" r="457" b="35280"/>
          <a:stretch/>
        </p:blipFill>
        <p:spPr>
          <a:xfrm>
            <a:off x="999875" y="1278963"/>
            <a:ext cx="2380655" cy="2380655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999875" y="1275792"/>
            <a:ext cx="2380655" cy="2380655"/>
          </a:xfrm>
          <a:prstGeom prst="rect">
            <a:avLst/>
          </a:prstGeom>
          <a:noFill/>
          <a:ln w="25400">
            <a:solidFill>
              <a:srgbClr val="FFFFFF">
                <a:alpha val="9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304724" y="3790656"/>
            <a:ext cx="3770957" cy="2380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Yael Zemack-Rugar, PhD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304724" y="4108622"/>
            <a:ext cx="3770957" cy="219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82"/>
              </a:lnSpc>
              <a:spcBef>
                <a:spcPts val="617"/>
              </a:spcBef>
              <a:buNone/>
            </a:pPr>
            <a:r>
              <a:rPr lang="en-US" sz="1350" kern="0" spc="27" dirty="0">
                <a:solidFill>
                  <a:srgbClr val="FFFFFF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yael@ucf.edu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4"/>
          <a:srcRect t="5691" b="4976"/>
          <a:stretch/>
        </p:blipFill>
        <p:spPr>
          <a:xfrm>
            <a:off x="4904149" y="1275792"/>
            <a:ext cx="2380655" cy="2380655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904149" y="1278963"/>
            <a:ext cx="2380655" cy="2380655"/>
          </a:xfrm>
          <a:prstGeom prst="rect">
            <a:avLst/>
          </a:prstGeom>
          <a:noFill/>
          <a:ln w="25400">
            <a:solidFill>
              <a:srgbClr val="FFFFFF">
                <a:alpha val="9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9" name="Object 8"/>
          <p:cNvSpPr/>
          <p:nvPr/>
        </p:nvSpPr>
        <p:spPr>
          <a:xfrm>
            <a:off x="4208997" y="3790656"/>
            <a:ext cx="3770957" cy="2380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Laura Boman, PhD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208997" y="4108622"/>
            <a:ext cx="3770957" cy="219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82"/>
              </a:lnSpc>
              <a:spcBef>
                <a:spcPts val="617"/>
              </a:spcBef>
              <a:buNone/>
            </a:pPr>
            <a:r>
              <a:rPr lang="en-US" sz="1350" kern="0" spc="27" dirty="0">
                <a:solidFill>
                  <a:srgbClr val="FFFFFF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lboman@kennesaw.edu</a:t>
            </a:r>
            <a:endParaRPr lang="en-US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5"/>
          <a:srcRect l="15093" t="7269" r="17703" b="25527"/>
          <a:stretch/>
        </p:blipFill>
        <p:spPr>
          <a:xfrm>
            <a:off x="8808422" y="1275792"/>
            <a:ext cx="2380655" cy="2380655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8808422" y="1278963"/>
            <a:ext cx="2380655" cy="2380655"/>
          </a:xfrm>
          <a:prstGeom prst="rect">
            <a:avLst/>
          </a:prstGeom>
          <a:noFill/>
          <a:ln w="25400">
            <a:solidFill>
              <a:srgbClr val="FFFFFF">
                <a:alpha val="9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3" name="Object 12"/>
          <p:cNvSpPr/>
          <p:nvPr/>
        </p:nvSpPr>
        <p:spPr>
          <a:xfrm>
            <a:off x="8113271" y="3790656"/>
            <a:ext cx="3770957" cy="2380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25"/>
              </a:lnSpc>
              <a:buNone/>
            </a:pPr>
            <a:r>
              <a:rPr lang="en-US" sz="1620" kern="0" spc="32" dirty="0">
                <a:solidFill>
                  <a:srgbClr val="FFFFFF">
                    <a:alpha val="9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Thomas Kramer, PhD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113271" y="4108622"/>
            <a:ext cx="3770957" cy="219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82"/>
              </a:lnSpc>
              <a:spcBef>
                <a:spcPts val="617"/>
              </a:spcBef>
              <a:buNone/>
            </a:pPr>
            <a:r>
              <a:rPr lang="en-US" sz="1350" kern="0" spc="27" dirty="0">
                <a:solidFill>
                  <a:srgbClr val="FFFFFF">
                    <a:alpha val="80000"/>
                  </a:srgbClr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thomas.kramer@ucr.edu </a:t>
            </a:r>
            <a:endParaRPr lang="en-US" dirty="0"/>
          </a:p>
        </p:txBody>
      </p:sp>
      <p:pic>
        <p:nvPicPr>
          <p:cNvPr id="16" name="Picture 15" descr="A qr code with a few squares&#10;&#10;Description automatically generated">
            <a:extLst>
              <a:ext uri="{FF2B5EF4-FFF2-40B4-BE49-F238E27FC236}">
                <a16:creationId xmlns:a16="http://schemas.microsoft.com/office/drawing/2014/main" id="{3DD41D3B-B82E-F08D-A7CC-3B3CCE3CB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764" y="4768374"/>
            <a:ext cx="1748073" cy="17480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EF1D2A-CD2E-820E-5105-09EF2F11A310}"/>
              </a:ext>
            </a:extLst>
          </p:cNvPr>
          <p:cNvSpPr txBox="1"/>
          <p:nvPr/>
        </p:nvSpPr>
        <p:spPr>
          <a:xfrm>
            <a:off x="304724" y="535965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Find the full article here: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5964D-20BF-D998-0D9B-B60596DA28C2}"/>
              </a:ext>
            </a:extLst>
          </p:cNvPr>
          <p:cNvSpPr txBox="1"/>
          <p:nvPr/>
        </p:nvSpPr>
        <p:spPr>
          <a:xfrm>
            <a:off x="7508310" y="5613496"/>
            <a:ext cx="46806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Credits: This presentation’s general layout, background, and some images were generated using beautiful.ai; other images were generated using Adobe Firefly AI image generator; others still were created by a graphic designer. All content was created by the authors.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543</Words>
  <Application>Microsoft Office PowerPoint</Application>
  <PresentationFormat>Widescreen</PresentationFormat>
  <Paragraphs>56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Bebas Neue</vt:lpstr>
      <vt:lpstr>Source Sans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Schadenfreude</dc:title>
  <dc:subject>Schadenfreude</dc:subject>
  <dc:creator>Laura Boman</dc:creator>
  <cp:lastModifiedBy>Yael Zemack - Rugar</cp:lastModifiedBy>
  <cp:revision>6</cp:revision>
  <dcterms:created xsi:type="dcterms:W3CDTF">2024-06-07T21:04:18Z</dcterms:created>
  <dcterms:modified xsi:type="dcterms:W3CDTF">2024-06-25T14:52:58Z</dcterms:modified>
</cp:coreProperties>
</file>