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441" r:id="rId3"/>
    <p:sldId id="442" r:id="rId4"/>
    <p:sldId id="443" r:id="rId5"/>
    <p:sldId id="444" r:id="rId6"/>
    <p:sldId id="450" r:id="rId7"/>
    <p:sldId id="458" r:id="rId8"/>
    <p:sldId id="43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D827B-54F3-4A75-A1A1-7A4FDB28CF6A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73AE-5CD7-4225-8ECF-DE324A5BFB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88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Image 1: https://www.heraldtribune.com/story/news/education/2020/03/26/coronavirus-florida-lee-teachers-zoom-new-norm-virtual-learning/2901854001/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Image 2: Generated with AI/Dall-e – images not credited in later slides were also generated by AI/Dall-e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0" i="0" dirty="0">
              <a:solidFill>
                <a:srgbClr val="454545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3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3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0" i="0" dirty="0">
              <a:solidFill>
                <a:srgbClr val="454545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6BC33-8EE4-4BAC-A7BA-66DEED7865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6904-48C6-E5EF-73C4-BC492AB60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03BA3-3442-3A7D-45EC-27927949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20E3D-42ED-5C49-0571-625A71FA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3895-A0F0-F334-C3FA-ACFED2B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2EA8B-D376-C8CD-8EDB-A7BFC800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6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B411-CC33-A636-FD66-0655BC4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A6B39-C1AF-3842-9B01-893B66C03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962B-1111-E6B7-76B6-FDE8F1BC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0B6-EA7B-E443-F050-2135677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DC6B-B51B-EAF4-7052-575E1B08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6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0357D-A07A-04F0-53D6-3B73BD08F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00B44-09A2-2D20-0EE9-3BB261B70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A9D45-253C-9FFC-B08C-56E355AA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AD753-01E9-B213-F7FD-33F09E4A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31A37-E97A-4D8F-BC06-A0D97F46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39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FCC6-B011-2825-016D-16254958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8C9B-ABD4-B50B-95BA-93D21819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3F2C2-0671-A05A-B931-7CC9DE8E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A6C1-14BE-5516-D522-C0E59B58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76AAE-394B-692C-B12B-F8712228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78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975F-5E9D-24C9-30C2-8C9FBF94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ED22D-B572-C0B6-A1A6-46FD9D83C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81B-7C00-C5A0-52C6-FED8593B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B129F-2DC5-355B-E810-4AE87380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5E4A8-EADB-AAE6-B790-4F0799A5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4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B0CA-EA9A-ACDD-93B4-168A2334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8ED2-CF72-B1E5-A33E-FE4E7E32F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C5139-731E-C5D7-3D2E-4A262FB7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565CD-4E5D-03E9-910C-8BFB56C2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33E6-CE3F-DEF7-1D40-E22C41BE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97D4D-66CE-18C9-13C0-0359CAF0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3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9A5A-49E6-73AC-87C9-4AFC2ADA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683-5878-9320-DAF9-4DF8BDD6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26CA-F2A1-7AD6-B8F7-591F4DA01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11DA3-3DE8-3DCA-8B00-B7D9230F4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8447A-7D78-68C6-3AAA-5D6CB91F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363B8-3821-D1E8-DCE7-1353ADCE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0F031-604C-ABAF-4080-38F481F2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CBCAC-C02F-CE65-5DC9-025A0078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92F2-706F-DE65-4FE9-CFEF38E2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2E099-D500-48EE-4A0D-F3256B3A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9FF27-C569-EEC0-8889-92142FB5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C83AD-33C8-D8E3-1181-1EB7590C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9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3B872-00E5-DCC7-393B-5B5AEFC9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18F59-0B95-2C7C-D24F-7A237506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0E5E8-5D35-B715-B49F-51E999CF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4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F406-558D-44C6-382E-2F299D6D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679C-7891-B632-A7D0-3B7ADC17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1B91F-F24D-5ECE-9DBA-BC0F236C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B11F6-89EE-13CF-037A-5D9CCDF1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70AD4-F941-5308-2B4A-7C9A408B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47FF-4161-92EC-5A8E-CB7DC641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0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F9A7-C0E0-AC14-2E7C-27F89203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C186C-A4AA-2A44-869C-160A84A5F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43158-4F7F-C3E0-FF34-491DBBD7E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87BA6-13BC-310D-D15B-F3DD60FB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B92B4-FC81-7950-E0D4-2DB614A4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E4BC6-2FCA-BDAB-DD0E-1F280956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5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C5498-E65D-A19D-3289-5E0C71E4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137C-09B1-2DA6-A388-9BE33E40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54528-40AA-A0C1-0AD8-964359B7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D175C-2A69-4861-8519-22A855BF94A2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1437-E035-8A66-9D3C-F431BFD06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BCD3D-68E9-1A04-1731-1E9010ADD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64EB6-2AD7-4034-B729-C1AA58F710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5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D3EC-3E33-4652-A06F-AA65D740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05" y="1675435"/>
            <a:ext cx="11407783" cy="22380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Mobile Giving Gap:</a:t>
            </a:r>
            <a:br>
              <a:rPr lang="en-US" sz="4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Negative Impact of Smartphones on Donation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F2CBA-3D77-4177-AEF9-C9789A618589}"/>
              </a:ext>
            </a:extLst>
          </p:cNvPr>
          <p:cNvSpPr txBox="1"/>
          <p:nvPr/>
        </p:nvSpPr>
        <p:spPr>
          <a:xfrm>
            <a:off x="-963390" y="4320791"/>
            <a:ext cx="14118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Stefan Hock, Kristen Ferguson, Kelly Herd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835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07DC-5CEC-016F-D4E5-F7619D21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1070" name="Content Placeholder 2">
            <a:extLst>
              <a:ext uri="{FF2B5EF4-FFF2-40B4-BE49-F238E27FC236}">
                <a16:creationId xmlns:a16="http://schemas.microsoft.com/office/drawing/2014/main" id="{188C9BC5-C9BB-8EBA-ACDC-3AE62D24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811747"/>
            <a:ext cx="7363990" cy="4787836"/>
          </a:xfrm>
        </p:spPr>
        <p:txBody>
          <a:bodyPr>
            <a:normAutofit/>
          </a:bodyPr>
          <a:lstStyle/>
          <a:p>
            <a:r>
              <a:rPr lang="en-US" dirty="0"/>
              <a:t>Online giving is on rise.  </a:t>
            </a:r>
          </a:p>
          <a:p>
            <a:pPr lvl="1"/>
            <a:r>
              <a:rPr lang="en-US" dirty="0"/>
              <a:t>Donations made on electronic devices (i.e., smartphones and PC</a:t>
            </a:r>
            <a:r>
              <a:rPr lang="en-US"/>
              <a:t>) have </a:t>
            </a:r>
            <a:r>
              <a:rPr lang="en-US" dirty="0"/>
              <a:t>grown by 42% since 2019</a:t>
            </a:r>
          </a:p>
          <a:p>
            <a:pPr lvl="1"/>
            <a:r>
              <a:rPr lang="en-US" dirty="0"/>
              <a:t>Mobile donations (i.e., made on smartphones) have more than tripled since 2014 </a:t>
            </a:r>
          </a:p>
          <a:p>
            <a:r>
              <a:rPr lang="en-US" dirty="0"/>
              <a:t>We were curious about how different device types influence donation behavior</a:t>
            </a:r>
          </a:p>
        </p:txBody>
      </p:sp>
      <p:pic>
        <p:nvPicPr>
          <p:cNvPr id="3" name="Picture 4" descr="DONATE! After the painting is completed, a charity is chosen, a group  picture is taken, a card is signed, a check for 5% i… | Charity logos,  Charity poster, Charity">
            <a:extLst>
              <a:ext uri="{FF2B5EF4-FFF2-40B4-BE49-F238E27FC236}">
                <a16:creationId xmlns:a16="http://schemas.microsoft.com/office/drawing/2014/main" id="{AF447F51-1E3F-A49F-C782-92E2138D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0"/>
            <a:ext cx="318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379664-6EB8-BB14-4179-49835B9D8CAE}"/>
              </a:ext>
            </a:extLst>
          </p:cNvPr>
          <p:cNvSpPr txBox="1">
            <a:spLocks/>
          </p:cNvSpPr>
          <p:nvPr/>
        </p:nvSpPr>
        <p:spPr>
          <a:xfrm>
            <a:off x="658368" y="310896"/>
            <a:ext cx="10515600" cy="130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Consumer Psychology Problem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FB99B-27CE-E50F-79A2-7E4CE4C6C6C0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875130" cy="4632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Charities typically utilize identical appeals when targeting consumers across devices</a:t>
            </a:r>
          </a:p>
          <a:p>
            <a:endParaRPr lang="en-US" sz="1200" dirty="0"/>
          </a:p>
          <a:p>
            <a:r>
              <a:rPr lang="en-US" b="1" dirty="0"/>
              <a:t>But</a:t>
            </a:r>
            <a:r>
              <a:rPr lang="en-US" dirty="0"/>
              <a:t>: charities may be leaving money on the table by using a one-size-fits-all strategy for all forms of online giving</a:t>
            </a:r>
          </a:p>
        </p:txBody>
      </p:sp>
    </p:spTree>
    <p:extLst>
      <p:ext uri="{BB962C8B-B14F-4D97-AF65-F5344CB8AC3E}">
        <p14:creationId xmlns:p14="http://schemas.microsoft.com/office/powerpoint/2010/main" val="308919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FC2F-B324-2FFE-CD5A-745FD98D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310896"/>
            <a:ext cx="10515600" cy="1325563"/>
          </a:xfrm>
        </p:spPr>
        <p:txBody>
          <a:bodyPr/>
          <a:lstStyle/>
          <a:p>
            <a:r>
              <a:rPr lang="en-US" dirty="0"/>
              <a:t>Research Question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AF1F-4DB8-927A-E0F4-11F2434A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60" y="1751822"/>
            <a:ext cx="10671879" cy="479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Does device type influence donation behavior?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00C70-0D5B-7897-EDCF-0D676D88F354}"/>
              </a:ext>
            </a:extLst>
          </p:cNvPr>
          <p:cNvGrpSpPr/>
          <p:nvPr/>
        </p:nvGrpSpPr>
        <p:grpSpPr>
          <a:xfrm>
            <a:off x="1803778" y="2537985"/>
            <a:ext cx="8584442" cy="3691218"/>
            <a:chOff x="533400" y="1653520"/>
            <a:chExt cx="8584442" cy="3691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1BFB9A-62CE-779D-FAB3-84BD81647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653520"/>
              <a:ext cx="2057400" cy="369121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BE1A98-73D6-3A24-13A4-B16A4D5AFA49}"/>
                </a:ext>
              </a:extLst>
            </p:cNvPr>
            <p:cNvGrpSpPr/>
            <p:nvPr/>
          </p:nvGrpSpPr>
          <p:grpSpPr>
            <a:xfrm>
              <a:off x="753809" y="1828153"/>
              <a:ext cx="8364033" cy="3341952"/>
              <a:chOff x="753809" y="1828153"/>
              <a:chExt cx="8364033" cy="334195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3D3E016-DA9A-3AF0-56FF-29F176BAF4DE}"/>
                  </a:ext>
                </a:extLst>
              </p:cNvPr>
              <p:cNvGrpSpPr/>
              <p:nvPr/>
            </p:nvGrpSpPr>
            <p:grpSpPr>
              <a:xfrm>
                <a:off x="753809" y="1828153"/>
                <a:ext cx="8364033" cy="3341952"/>
                <a:chOff x="753809" y="1828153"/>
                <a:chExt cx="8364033" cy="3341952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1FAF694-E92E-8260-75B8-3D8D77FB3493}"/>
                    </a:ext>
                  </a:extLst>
                </p:cNvPr>
                <p:cNvGrpSpPr/>
                <p:nvPr/>
              </p:nvGrpSpPr>
              <p:grpSpPr>
                <a:xfrm>
                  <a:off x="2815419" y="1828153"/>
                  <a:ext cx="6302423" cy="3341952"/>
                  <a:chOff x="2815419" y="1828153"/>
                  <a:chExt cx="6302423" cy="3341952"/>
                </a:xfrm>
              </p:grpSpPr>
              <p:pic>
                <p:nvPicPr>
                  <p:cNvPr id="11" name="Picture 8" descr="Zipformcrm Laptop Zipformcrm Laptop Content - White Laptop Silhouette Png  Clipart - Full Size Clipart (#3698033) - PinClipart">
                    <a:extLst>
                      <a:ext uri="{FF2B5EF4-FFF2-40B4-BE49-F238E27FC236}">
                        <a16:creationId xmlns:a16="http://schemas.microsoft.com/office/drawing/2014/main" id="{94EDE91F-6307-6E4F-90EE-31DF38B9BAF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36242" y="1828153"/>
                    <a:ext cx="5181600" cy="33419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A3BFF81-439F-BD2C-5386-5A02FD9EFE77}"/>
                      </a:ext>
                    </a:extLst>
                  </p:cNvPr>
                  <p:cNvSpPr txBox="1"/>
                  <p:nvPr/>
                </p:nvSpPr>
                <p:spPr>
                  <a:xfrm>
                    <a:off x="2815419" y="3170238"/>
                    <a:ext cx="96444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/>
                      <a:t>vs.</a:t>
                    </a:r>
                    <a:endParaRPr lang="de-DE" sz="3200" dirty="0"/>
                  </a:p>
                </p:txBody>
              </p:sp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C4533D2-22A0-4F77-2933-C7A638CDF1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3809" y="2335530"/>
                  <a:ext cx="1589286" cy="2250118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1B9F07-9998-0949-D1DB-4B72B7ED0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096" y="2155155"/>
                <a:ext cx="1646629" cy="23313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692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0DB3-E5D2-70F4-48AE-DB571756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310896"/>
            <a:ext cx="10515600" cy="1325563"/>
          </a:xfrm>
        </p:spPr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Relevant Method and </a:t>
            </a:r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80DE-B64C-8BB5-AD22-DF386F45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30" y="1528789"/>
            <a:ext cx="11146468" cy="184038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2400"/>
              </a:spcBef>
            </a:pPr>
            <a:r>
              <a:rPr lang="en-US" sz="3000" dirty="0"/>
              <a:t>Utilized a combination of lab and Google Ads experiments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We randomly assigned participants to either a smartphone or PC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Across studies, we used different charities (e.g., The American Red Cross, The Salvation Army) and dependent variables (e.g., donation likelihood, clickthrough rate) </a:t>
            </a:r>
          </a:p>
          <a:p>
            <a:pPr lvl="1">
              <a:spcBef>
                <a:spcPts val="2400"/>
              </a:spcBef>
            </a:pPr>
            <a:endParaRPr lang="en-US" sz="2600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pic>
        <p:nvPicPr>
          <p:cNvPr id="4" name="Picture 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78539F7C-65B5-17BB-96FA-8578DBC8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66" y="3734264"/>
            <a:ext cx="4695825" cy="17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hild and a person with a sign&#10;&#10;Description automatically generated">
            <a:extLst>
              <a:ext uri="{FF2B5EF4-FFF2-40B4-BE49-F238E27FC236}">
                <a16:creationId xmlns:a16="http://schemas.microsoft.com/office/drawing/2014/main" id="{A3250AAA-405F-F6B3-A8CA-A78E4BFE7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99" y="3734264"/>
            <a:ext cx="2952017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52F5-2420-0BE0-FEF7-36B890CD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310896"/>
            <a:ext cx="10515600" cy="1325563"/>
          </a:xfrm>
        </p:spPr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940C-BFB5-0AD5-1E75-71B64688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828800"/>
            <a:ext cx="10606115" cy="2381250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CB08B-1A06-5E35-92F0-B21EA0387B80}"/>
              </a:ext>
            </a:extLst>
          </p:cNvPr>
          <p:cNvSpPr txBox="1"/>
          <p:nvPr/>
        </p:nvSpPr>
        <p:spPr>
          <a:xfrm>
            <a:off x="644478" y="1757772"/>
            <a:ext cx="765342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dirty="0"/>
              <a:t>People are </a:t>
            </a:r>
            <a:r>
              <a:rPr lang="en-US" sz="2800" b="1" dirty="0"/>
              <a:t>less likely </a:t>
            </a:r>
            <a:r>
              <a:rPr lang="en-US" sz="2800" dirty="0"/>
              <a:t>to engage in charitable behavior on their smartphone (vs. PC) </a:t>
            </a:r>
            <a:r>
              <a:rPr lang="en-US" sz="2800" dirty="0">
                <a:sym typeface="Wingdings" panose="05000000000000000000" pitchFamily="2" charset="2"/>
              </a:rPr>
              <a:t> “mobile giving gap”</a:t>
            </a:r>
            <a:endParaRPr lang="en-US" sz="2800" dirty="0"/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b="1" dirty="0"/>
              <a:t>Why</a:t>
            </a:r>
            <a:r>
              <a:rPr lang="en-US" sz="2800" dirty="0"/>
              <a:t>? People are more self-focused on their smartphone and when they are more focused on themselves (vs. others), they are less likely to engage in charitable behavior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dirty="0"/>
              <a:t>Charities can close the “mobile giving gap” by </a:t>
            </a:r>
            <a:r>
              <a:rPr lang="en-US" sz="2800" b="1" dirty="0"/>
              <a:t>increasing other-focus </a:t>
            </a:r>
            <a:r>
              <a:rPr lang="en-US" sz="2800" dirty="0"/>
              <a:t>when targeting smartphone users 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4" descr="How To Stop Checking Your Smartphone 100 Times A Day">
            <a:extLst>
              <a:ext uri="{FF2B5EF4-FFF2-40B4-BE49-F238E27FC236}">
                <a16:creationId xmlns:a16="http://schemas.microsoft.com/office/drawing/2014/main" id="{0974FB18-D081-D584-D7D4-B5FD16093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297906" y="2090057"/>
            <a:ext cx="3487902" cy="39088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593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379664-6EB8-BB14-4179-49835B9D8CAE}"/>
              </a:ext>
            </a:extLst>
          </p:cNvPr>
          <p:cNvSpPr txBox="1">
            <a:spLocks/>
          </p:cNvSpPr>
          <p:nvPr/>
        </p:nvSpPr>
        <p:spPr>
          <a:xfrm>
            <a:off x="658368" y="310896"/>
            <a:ext cx="10515600" cy="130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Consumer Psychology Takeaways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FB99B-27CE-E50F-79A2-7E4CE4C6C6C0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875130" cy="4632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Online giving is on the rise, but charities utilize a one-size-fits-all approach to target consumers</a:t>
            </a:r>
          </a:p>
          <a:p>
            <a:endParaRPr lang="en-US" sz="1200" dirty="0"/>
          </a:p>
          <a:p>
            <a:r>
              <a:rPr lang="en-US" dirty="0"/>
              <a:t>Consumers are less likely to engage in charitable giving, creating the </a:t>
            </a:r>
            <a:r>
              <a:rPr lang="en-US" b="1" dirty="0"/>
              <a:t>“mobile giving gap”</a:t>
            </a:r>
          </a:p>
          <a:p>
            <a:endParaRPr lang="en-US" sz="1200" dirty="0"/>
          </a:p>
          <a:p>
            <a:r>
              <a:rPr lang="en-US" dirty="0"/>
              <a:t>Charities need to </a:t>
            </a:r>
            <a:r>
              <a:rPr lang="en-US" b="1" dirty="0"/>
              <a:t>tailor</a:t>
            </a:r>
            <a:r>
              <a:rPr lang="en-US" dirty="0"/>
              <a:t> their campaigns to the respective devices to close the gap and maximize donations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081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53BD-F7F9-D598-BD68-168CA46A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8" y="284102"/>
            <a:ext cx="10515600" cy="1325563"/>
          </a:xfrm>
        </p:spPr>
        <p:txBody>
          <a:bodyPr/>
          <a:lstStyle/>
          <a:p>
            <a:r>
              <a:rPr lang="en-US" dirty="0"/>
              <a:t>Author 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23775-CAE4-CB9B-7A11-723065C90059}"/>
              </a:ext>
            </a:extLst>
          </p:cNvPr>
          <p:cNvSpPr txBox="1"/>
          <p:nvPr/>
        </p:nvSpPr>
        <p:spPr>
          <a:xfrm>
            <a:off x="1574800" y="2521059"/>
            <a:ext cx="9042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Hock: </a:t>
            </a:r>
            <a:r>
              <a:rPr lang="en-US" sz="2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tefan.hock@uconn.edu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Kristen Ferguson: </a:t>
            </a:r>
            <a:r>
              <a:rPr lang="en-US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kfergus3@nd.edu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Kelly Herd: </a:t>
            </a:r>
            <a:r>
              <a:rPr lang="en-US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elly.herd</a:t>
            </a:r>
            <a:r>
              <a:rPr lang="en-US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@uconn.edu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1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Verdana</vt:lpstr>
      <vt:lpstr>Wingdings</vt:lpstr>
      <vt:lpstr>Office Theme</vt:lpstr>
      <vt:lpstr>The Mobile Giving Gap: The Negative Impact of Smartphones on Donation Behavior</vt:lpstr>
      <vt:lpstr>Motivation</vt:lpstr>
      <vt:lpstr>PowerPoint Presentation</vt:lpstr>
      <vt:lpstr>Research Question </vt:lpstr>
      <vt:lpstr>Relevant Method and Study Information</vt:lpstr>
      <vt:lpstr>Key Results</vt:lpstr>
      <vt:lpstr>PowerPoint Presentation</vt:lpstr>
      <vt:lpstr>Author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Hock, Stefan</dc:creator>
  <cp:lastModifiedBy>Hock, Stefan</cp:lastModifiedBy>
  <cp:revision>12</cp:revision>
  <dcterms:created xsi:type="dcterms:W3CDTF">2024-03-18T21:50:22Z</dcterms:created>
  <dcterms:modified xsi:type="dcterms:W3CDTF">2024-03-24T12:55:48Z</dcterms:modified>
</cp:coreProperties>
</file>