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11"/>
  </p:notesMasterIdLst>
  <p:sldIdLst>
    <p:sldId id="525" r:id="rId3"/>
    <p:sldId id="600" r:id="rId4"/>
    <p:sldId id="564" r:id="rId5"/>
    <p:sldId id="595" r:id="rId6"/>
    <p:sldId id="596" r:id="rId7"/>
    <p:sldId id="597" r:id="rId8"/>
    <p:sldId id="598" r:id="rId9"/>
    <p:sldId id="5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Allard" initials="TA" lastIdx="1" clrIdx="0">
    <p:extLst>
      <p:ext uri="{19B8F6BF-5375-455C-9EA6-DF929625EA0E}">
        <p15:presenceInfo xmlns:p15="http://schemas.microsoft.com/office/powerpoint/2012/main" userId="S::tallard@staff.main.ntu.edu.sg::8eb06d18-58b0-478e-8c4a-e6cafe90e2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74D4E7"/>
    <a:srgbClr val="A0B7A0"/>
    <a:srgbClr val="BDBEB7"/>
    <a:srgbClr val="DAC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462797-C908-5F46-A4B8-079482ED515C}" v="1469" dt="2025-07-12T21:19:11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1"/>
    <p:restoredTop sz="88190" autoAdjust="0"/>
  </p:normalViewPr>
  <p:slideViewPr>
    <p:cSldViewPr snapToGrid="0" snapToObjects="1">
      <p:cViewPr>
        <p:scale>
          <a:sx n="95" d="100"/>
          <a:sy n="95" d="100"/>
        </p:scale>
        <p:origin x="3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32574-658E-8E4A-B921-BCEC64F104F6}" type="datetimeFigureOut">
              <a:rPr lang="en-US" smtClean="0"/>
              <a:t>7/12/25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553C8-4B81-3645-B279-6752A514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4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A5886-9800-DD46-B682-EA4708E18A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849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52A9C-D266-C2D0-7775-77BC40095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EA407B-1009-68D2-9510-10BE66348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62A617-DD14-E73A-C27D-19AFBF23F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DF470-3496-0671-208A-451CAFDEB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553C8-4B81-3645-B279-6752A51423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5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553C8-4B81-3645-B279-6752A51423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96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1DFE-BF5C-6FBB-8961-D3B13501F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04B8F-8BA8-3881-4673-35C8C4D55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9ADF6E-0E12-1D64-A8E8-63138E8E4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ABDA-5E0C-9D41-C133-49ECABF4B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553C8-4B81-3645-B279-6752A51423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00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B1B6E-4806-D736-A7AD-ACB0DF2B6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209EA1-BC2F-54D7-623A-F5C55D1870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0095F-036C-D9B7-3DE1-0FC101A32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B9BCD-B0AB-7738-CF40-7E09E1F99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553C8-4B81-3645-B279-6752A51423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04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7B427-AAB8-AB8B-9720-36D995337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F6F231-954B-EAD2-827D-5E13EC011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D1EFD0-9FA9-76E5-74E0-22CE702CD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D8C88-6E6A-90C7-3508-EFB01CCBC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553C8-4B81-3645-B279-6752A51423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94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45B44-F16D-6690-9BB5-E6724E404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92731-0868-D66A-2BD9-5EC1FE40B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E15776-D8CA-BFBF-E1AF-BC9B85A5A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18B29-D636-1E1F-F467-FB52FEEBE4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553C8-4B81-3645-B279-6752A51423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08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altLang="zh-CN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A5886-9800-DD46-B682-EA4708E18A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07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27A39-97B7-774D-BF58-C91C8FADA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89AFD-A673-EF4A-870F-294AD0548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95FBD-0988-3449-8766-922FAA10F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D274-3378-8340-9EDF-196A20D4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A4CBB-7082-BF47-ACBB-3F7845B0F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8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6CA7-3049-CC47-946D-C5597438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53DE30-D487-B442-81CF-B1B1F22F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45B4C-704D-D346-AF12-F54ECDF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20981-2C0C-654F-8204-F3D43523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8BC65-4559-3F40-A679-06347D52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2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CCAC75-D26C-CB46-B68A-5F2324C1F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7E184-4A1E-3D48-A78F-C498A4B0D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17507-8D36-BF4E-A839-F5E3A8D4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1E9C8-FF76-824E-89DC-DC9240E5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1F8D-9458-3D4A-91C2-A861CB765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5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64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81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2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69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20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25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42E7-52CB-1D4A-B0F6-B271557F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7E13A-37ED-FA43-A3CF-0EB5BFF32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A9F0C-CCA4-934E-8263-A63396E87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EE7D6-2C77-A240-8476-905526781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4490E-8C74-4945-935B-EA85A78C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67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93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98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BDA8-30AA-6044-97B5-A3B042BE1F69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7C8B-FA24-A34D-9A04-AF28957E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7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D5CE-8276-8F4C-9E82-AA782C43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FAE45-0B36-B042-B28B-6EC7BD52A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11283-21D0-B946-9EA6-BF68E277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73D52-C8E1-6741-8CA9-C6A7312F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6EED1-AF21-DD4C-8436-88FCA267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2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C573-128E-E247-9411-9E61CECBE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0FA8-F726-8E43-9139-B56A44C14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619BA-6DFD-AD46-93F0-6DFA1B704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D5E67-80FE-7F4F-AE67-BD83A9B70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EA115-200F-A144-BA52-2377CEE4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12100-7DC8-FF46-B00B-AD067BBA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9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58F4-CCF7-484B-A148-EFD6A603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835F4-DA72-1B41-ACA9-53E40A50D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2CEAE-88ED-9643-B5C3-825D5BE95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39054-8FD3-544E-BB9B-729311AF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1CE9F-0029-1346-9AC9-A830250EE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255DDD-8DB6-4F46-81C9-E055BE08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9B813-B328-9341-B637-2D390D34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A8EBB-8CEB-244E-97C2-ED71F81A4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DCB4D-91D4-3B40-AA76-8D81E9BD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7CC0A4-CCD5-9441-B2A0-CD124AB7E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22A7B-FC27-484D-A1D5-80F7FD59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B06EB-CBA9-C04B-9202-CB2296AC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2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AB73C-8D79-1247-8583-F3CBB88C7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13DC0-779F-6E41-8468-8CCD3AAE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2C6A0-D201-6E4C-8D87-9E84A516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4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2A6BB-76CF-5C40-BF9F-21ACF912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B00F-A450-2641-A92F-2FB87A1E7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880A5-3D30-324C-8DAB-DC323982C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B4577-522B-524D-98F9-3D38F0D2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3970D-D008-3947-ACEE-4FB4685E5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E7C88-AACB-DA44-935E-1E66B3E7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E75B-DCC1-044A-9F3F-27412517C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0A6496-37C2-654F-AD62-F9ABEC73A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A35C1-AD62-F341-97EF-4E01DFE5C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03E2C-34A0-B845-8C5E-6A9853F7A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25701-CA87-8944-A886-907023FD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95B1C-D31F-DA4C-9DB0-8F992EC8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0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8226EF-B3F9-0B4C-BBCB-50867222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C71D2-50F5-E94C-BF9A-BD0986DEC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D4162-3F02-9C42-8275-087A86E8D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3DC87-01CB-E945-88A3-FBA7C37A3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ABB02-E127-9543-A698-66426059F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1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0E4DD-CC5A-3845-B336-FE63864C4E57}" type="datetimeFigureOut">
              <a:rPr lang="en-US" smtClean="0"/>
              <a:t>7/12/25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2514D-F8A3-F145-9BBB-5701BE6E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.zhang7@leeds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C8E8D9-6D70-0D4E-BCE0-3948D84CDBDF}"/>
              </a:ext>
            </a:extLst>
          </p:cNvPr>
          <p:cNvCxnSpPr>
            <a:cxnSpLocks/>
          </p:cNvCxnSpPr>
          <p:nvPr/>
        </p:nvCxnSpPr>
        <p:spPr>
          <a:xfrm>
            <a:off x="0" y="3633547"/>
            <a:ext cx="7952874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B5243BE-3151-824F-A6ED-06C1690C0A65}"/>
              </a:ext>
            </a:extLst>
          </p:cNvPr>
          <p:cNvSpPr txBox="1">
            <a:spLocks/>
          </p:cNvSpPr>
          <p:nvPr/>
        </p:nvSpPr>
        <p:spPr>
          <a:xfrm>
            <a:off x="201225" y="654012"/>
            <a:ext cx="7939165" cy="26787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dirty="0">
                <a:effectLst/>
                <a:latin typeface="+mn-lt"/>
                <a:ea typeface="Times New Roman" panose="02020603050405020304" pitchFamily="18" charset="0"/>
              </a:rPr>
              <a:t>The Charity Capacity Curse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02F7AD-EA57-6584-0CC1-D9317EBB5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42" b="19714"/>
          <a:stretch/>
        </p:blipFill>
        <p:spPr>
          <a:xfrm>
            <a:off x="435885" y="3941711"/>
            <a:ext cx="1515096" cy="1515625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1" name="Picture 10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834737C7-04E3-7C8B-48C2-5CED57109D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3"/>
          <a:stretch/>
        </p:blipFill>
        <p:spPr>
          <a:xfrm>
            <a:off x="4019776" y="3941710"/>
            <a:ext cx="1515630" cy="151563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2" name="Picture 11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288B7D10-ADA4-B0C0-D628-15BE074695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2212453" y="3941710"/>
            <a:ext cx="1515630" cy="151563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A78D810-94D0-516A-1B31-DA99A845DD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50" r="26499" b="-1"/>
          <a:stretch/>
        </p:blipFill>
        <p:spPr>
          <a:xfrm>
            <a:off x="5883090" y="3978640"/>
            <a:ext cx="1515630" cy="151563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2A1F70-5144-C622-1229-96A2EB629C97}"/>
              </a:ext>
            </a:extLst>
          </p:cNvPr>
          <p:cNvSpPr txBox="1"/>
          <p:nvPr/>
        </p:nvSpPr>
        <p:spPr>
          <a:xfrm>
            <a:off x="144381" y="5507984"/>
            <a:ext cx="1807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Shirley</a:t>
            </a:r>
            <a:r>
              <a:rPr lang="zh-CN" alt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Zhang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The</a:t>
            </a:r>
            <a:r>
              <a:rPr lang="zh-CN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University</a:t>
            </a:r>
            <a:r>
              <a:rPr lang="zh-CN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of</a:t>
            </a:r>
            <a:r>
              <a:rPr lang="zh-CN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Leeds</a:t>
            </a:r>
            <a:endParaRPr lang="en-US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C9326C-974A-FE19-E35B-F5D41C8F70D9}"/>
              </a:ext>
            </a:extLst>
          </p:cNvPr>
          <p:cNvSpPr txBox="1"/>
          <p:nvPr/>
        </p:nvSpPr>
        <p:spPr>
          <a:xfrm>
            <a:off x="2000114" y="5507984"/>
            <a:ext cx="1807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Thomas</a:t>
            </a:r>
            <a:r>
              <a:rPr lang="zh-CN" alt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Allard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Singapore Management University</a:t>
            </a:r>
            <a:endParaRPr lang="en-US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5D3ABF-82F8-6094-A9C1-41F7C2470DA7}"/>
              </a:ext>
            </a:extLst>
          </p:cNvPr>
          <p:cNvSpPr txBox="1"/>
          <p:nvPr/>
        </p:nvSpPr>
        <p:spPr>
          <a:xfrm>
            <a:off x="3807247" y="5507984"/>
            <a:ext cx="1975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David</a:t>
            </a:r>
            <a:r>
              <a:rPr lang="zh-CN" alt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Hardisty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University</a:t>
            </a:r>
            <a:r>
              <a:rPr lang="zh-CN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of</a:t>
            </a:r>
            <a:r>
              <a:rPr lang="zh-CN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British</a:t>
            </a:r>
            <a:r>
              <a:rPr lang="zh-CN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Colombia</a:t>
            </a:r>
            <a:endParaRPr lang="en-US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7F1DD-F3E3-75B5-7FBD-B534E18E9865}"/>
              </a:ext>
            </a:extLst>
          </p:cNvPr>
          <p:cNvSpPr txBox="1"/>
          <p:nvPr/>
        </p:nvSpPr>
        <p:spPr>
          <a:xfrm>
            <a:off x="5737338" y="5521235"/>
            <a:ext cx="1807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Shane</a:t>
            </a:r>
            <a:r>
              <a:rPr lang="zh-CN" alt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Wang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Virginia</a:t>
            </a:r>
            <a:r>
              <a:rPr lang="zh-CN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cs typeface="Times New Roman" panose="02020603050405020304" pitchFamily="18" charset="0"/>
              </a:rPr>
              <a:t>Tech</a:t>
            </a:r>
            <a:endParaRPr lang="en-US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4" name="Picture 6" descr="Toby Ord explains his pledge to give 10% of his pay to charity - Vox">
            <a:extLst>
              <a:ext uri="{FF2B5EF4-FFF2-40B4-BE49-F238E27FC236}">
                <a16:creationId xmlns:a16="http://schemas.microsoft.com/office/drawing/2014/main" id="{38E4FE7A-AC8A-B2B7-998A-221E969F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49" y="-12032"/>
            <a:ext cx="6870032" cy="68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893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9C1469-58B9-395D-BF17-5594839E2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3ED5B32-883F-32C6-6381-45119B3488F3}"/>
              </a:ext>
            </a:extLst>
          </p:cNvPr>
          <p:cNvSpPr txBox="1">
            <a:spLocks/>
          </p:cNvSpPr>
          <p:nvPr/>
        </p:nvSpPr>
        <p:spPr>
          <a:xfrm>
            <a:off x="640079" y="553973"/>
            <a:ext cx="7499874" cy="789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b="1" dirty="0">
                <a:solidFill>
                  <a:srgbClr val="5B9BD5">
                    <a:lumMod val="75000"/>
                  </a:srgbClr>
                </a:solidFill>
                <a:latin typeface="+mn-lt"/>
                <a:cs typeface="Times New Roman" panose="02020603050405020304" pitchFamily="18" charset="0"/>
              </a:rPr>
              <a:t>Motivation</a:t>
            </a:r>
            <a:endParaRPr lang="en-US" b="1" dirty="0">
              <a:solidFill>
                <a:srgbClr val="5B9BD5">
                  <a:lumMod val="75000"/>
                </a:srgbClr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E6FEE7-8D79-38D6-3911-2F4DBB358323}"/>
              </a:ext>
            </a:extLst>
          </p:cNvPr>
          <p:cNvCxnSpPr>
            <a:cxnSpLocks/>
          </p:cNvCxnSpPr>
          <p:nvPr/>
        </p:nvCxnSpPr>
        <p:spPr>
          <a:xfrm>
            <a:off x="0" y="1443481"/>
            <a:ext cx="5008682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29D8C05-5D42-A3E2-C565-F3FBB8097B73}"/>
              </a:ext>
            </a:extLst>
          </p:cNvPr>
          <p:cNvSpPr txBox="1"/>
          <p:nvPr/>
        </p:nvSpPr>
        <p:spPr>
          <a:xfrm>
            <a:off x="640079" y="1625823"/>
            <a:ext cx="58145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b="1" dirty="0">
                <a:cs typeface="Times New Roman" panose="02020603050405020304" pitchFamily="18" charset="0"/>
              </a:rPr>
              <a:t>Effective</a:t>
            </a:r>
            <a:r>
              <a:rPr lang="zh-CN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cs typeface="Times New Roman" panose="02020603050405020304" pitchFamily="18" charset="0"/>
              </a:rPr>
              <a:t>Altruism </a:t>
            </a:r>
            <a:r>
              <a:rPr lang="en-US" altLang="zh-CN" sz="2000" dirty="0">
                <a:cs typeface="Times New Roman" panose="02020603050405020304" pitchFamily="18" charset="0"/>
              </a:rPr>
              <a:t>recommends donating to charities that maximize impact per dollar—most effective charities </a:t>
            </a:r>
            <a:r>
              <a:rPr lang="en-US" altLang="zh-CN" sz="1400" dirty="0">
                <a:cs typeface="Times New Roman" panose="02020603050405020304" pitchFamily="18" charset="0"/>
              </a:rPr>
              <a:t>(MacAskill, 2015; Singer, 2009, 2015)</a:t>
            </a:r>
            <a:r>
              <a:rPr lang="en-US" altLang="zh-CN" sz="2000" dirty="0">
                <a:cs typeface="Times New Roman" panose="02020603050405020304" pitchFamily="18" charset="0"/>
              </a:rPr>
              <a:t>, because more effective charities do more good.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000" kern="0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cs typeface="Times New Roman" panose="02020603050405020304" pitchFamily="18" charset="0"/>
              </a:rPr>
              <a:t>Thus, many charities try to highlight their effectiveness in their fundraising materials, and charity assessment tools such as </a:t>
            </a:r>
            <a:r>
              <a:rPr lang="en-US" altLang="zh-CN" sz="2000" dirty="0" err="1">
                <a:cs typeface="Times New Roman" panose="02020603050405020304" pitchFamily="18" charset="0"/>
              </a:rPr>
              <a:t>charitynavigator</a:t>
            </a:r>
            <a:r>
              <a:rPr lang="en-US" altLang="zh-CN" sz="2000" dirty="0">
                <a:cs typeface="Times New Roman" panose="02020603050405020304" pitchFamily="18" charset="0"/>
              </a:rPr>
              <a:t> and </a:t>
            </a:r>
            <a:r>
              <a:rPr lang="en-US" altLang="zh-CN" sz="2000" dirty="0" err="1">
                <a:cs typeface="Times New Roman" panose="02020603050405020304" pitchFamily="18" charset="0"/>
              </a:rPr>
              <a:t>Givewell</a:t>
            </a:r>
            <a:r>
              <a:rPr lang="en-US" altLang="zh-CN" sz="2000" dirty="0">
                <a:cs typeface="Times New Roman" panose="02020603050405020304" pitchFamily="18" charset="0"/>
              </a:rPr>
              <a:t> are made available to help donors identify the most effective charities.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000" dirty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cs typeface="Times New Roman" panose="02020603050405020304" pitchFamily="18" charset="0"/>
              </a:rPr>
              <a:t>This strategy seems intuitive. </a:t>
            </a:r>
            <a:r>
              <a:rPr lang="en-GB" sz="2000" dirty="0"/>
              <a:t>In many other domains, </a:t>
            </a:r>
            <a:r>
              <a:rPr lang="en-GB" sz="2000" dirty="0">
                <a:cs typeface="Times New Roman" panose="02020603050405020304" pitchFamily="18" charset="0"/>
              </a:rPr>
              <a:t>choosing airlines, banks, hospitals,  people prefer more professional and capable providers. </a:t>
            </a:r>
            <a:endParaRPr lang="en-US" altLang="zh-CN" sz="2000" dirty="0">
              <a:cs typeface="Times New Roman" panose="02020603050405020304" pitchFamily="18" charset="0"/>
            </a:endParaRPr>
          </a:p>
        </p:txBody>
      </p:sp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4135AB-ABDB-8949-1953-29B9D2B45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7" t="13860" r="2992" b="14913"/>
          <a:stretch/>
        </p:blipFill>
        <p:spPr>
          <a:xfrm>
            <a:off x="6775246" y="3906644"/>
            <a:ext cx="5049643" cy="2452339"/>
          </a:xfrm>
          <a:prstGeom prst="rect">
            <a:avLst/>
          </a:prstGeom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5B90CD-26F3-2AE3-E8C7-4F4AA5927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3" t="13158" r="7263" b="4650"/>
          <a:stretch/>
        </p:blipFill>
        <p:spPr>
          <a:xfrm>
            <a:off x="6841593" y="499017"/>
            <a:ext cx="4916951" cy="3075512"/>
          </a:xfrm>
          <a:prstGeom prst="rect">
            <a:avLst/>
          </a:prstGeom>
        </p:spPr>
      </p:pic>
      <p:pic>
        <p:nvPicPr>
          <p:cNvPr id="8" name="Picture 2" descr="39781920. sy475 ">
            <a:extLst>
              <a:ext uri="{FF2B5EF4-FFF2-40B4-BE49-F238E27FC236}">
                <a16:creationId xmlns:a16="http://schemas.microsoft.com/office/drawing/2014/main" id="{AFEE99AF-6E86-9262-EEC5-45CFE907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35718" y="2195720"/>
            <a:ext cx="1947000" cy="31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7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721491-3C86-94DA-068B-60E0EFBBCE55}"/>
              </a:ext>
            </a:extLst>
          </p:cNvPr>
          <p:cNvCxnSpPr>
            <a:cxnSpLocks/>
          </p:cNvCxnSpPr>
          <p:nvPr/>
        </p:nvCxnSpPr>
        <p:spPr>
          <a:xfrm>
            <a:off x="0" y="1443481"/>
            <a:ext cx="5008682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2C924A-F78A-B553-9CFB-D78934BAE929}"/>
              </a:ext>
            </a:extLst>
          </p:cNvPr>
          <p:cNvSpPr txBox="1"/>
          <p:nvPr/>
        </p:nvSpPr>
        <p:spPr>
          <a:xfrm>
            <a:off x="640079" y="1696819"/>
            <a:ext cx="57607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cs typeface="Times New Roman" panose="02020603050405020304" pitchFamily="18" charset="0"/>
              </a:rPr>
              <a:t>But… despite being highly capable, many professional charities struggle to raise donations.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cs typeface="Times New Roman" panose="02020603050405020304" pitchFamily="18" charset="0"/>
              </a:rPr>
              <a:t>Real-world example: Macmillan Cancer Support, with 114 years of history and more than 1,200 specialist staff, cut 300+ roles in 2024 due to a decline in donations.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000" dirty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cs typeface="Times New Roman" panose="02020603050405020304" pitchFamily="18" charset="0"/>
              </a:rPr>
              <a:t>Why do charities appear more capable struggle to raise funds?</a:t>
            </a:r>
            <a:endParaRPr lang="en-US" altLang="zh-CN" sz="2000" dirty="0"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9BF6D2-AE39-2F40-976F-5D71819CB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035" y="1879414"/>
            <a:ext cx="3940886" cy="3854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C04E69-2C1C-FFFB-32FC-E448AB726045}"/>
              </a:ext>
            </a:extLst>
          </p:cNvPr>
          <p:cNvSpPr txBox="1"/>
          <p:nvPr/>
        </p:nvSpPr>
        <p:spPr>
          <a:xfrm>
            <a:off x="6726383" y="5872478"/>
            <a:ext cx="525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www.theguardian.com</a:t>
            </a:r>
            <a:r>
              <a:rPr lang="en-US" sz="1400" dirty="0"/>
              <a:t>/society/2025/</a:t>
            </a:r>
            <a:r>
              <a:rPr lang="en-US" sz="1400" dirty="0" err="1"/>
              <a:t>feb</a:t>
            </a:r>
            <a:r>
              <a:rPr lang="en-US" sz="1400" dirty="0"/>
              <a:t>/13/macmillan-cancer-support-cuts-quarter-of-staff-and-scraps-hardship-scheme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2B4737E-52DC-8881-12B2-B724F4F114FF}"/>
              </a:ext>
            </a:extLst>
          </p:cNvPr>
          <p:cNvSpPr txBox="1">
            <a:spLocks/>
          </p:cNvSpPr>
          <p:nvPr/>
        </p:nvSpPr>
        <p:spPr>
          <a:xfrm>
            <a:off x="278601" y="526181"/>
            <a:ext cx="6243223" cy="789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n-lt"/>
                <a:ea typeface="等线 Light" panose="02010600030101010101" pitchFamily="2" charset="-122"/>
                <a:cs typeface="Times New Roman" panose="02020603050405020304" pitchFamily="18" charset="0"/>
              </a:rPr>
              <a:t>The Consumer Psychology Problem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34E496-E009-5A10-CF6C-8C8F2654C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700342C-559C-D08F-54A3-C1D5C98827E9}"/>
              </a:ext>
            </a:extLst>
          </p:cNvPr>
          <p:cNvSpPr txBox="1">
            <a:spLocks/>
          </p:cNvSpPr>
          <p:nvPr/>
        </p:nvSpPr>
        <p:spPr>
          <a:xfrm>
            <a:off x="640079" y="419503"/>
            <a:ext cx="7003734" cy="789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n-lt"/>
                <a:ea typeface="等线 Light" panose="02010600030101010101" pitchFamily="2" charset="-122"/>
                <a:cs typeface="Times New Roman" panose="02020603050405020304" pitchFamily="18" charset="0"/>
              </a:rPr>
              <a:t>Our Research Questions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A9B32C-8F9F-D8E2-2310-95E65A1029B8}"/>
              </a:ext>
            </a:extLst>
          </p:cNvPr>
          <p:cNvCxnSpPr>
            <a:cxnSpLocks/>
          </p:cNvCxnSpPr>
          <p:nvPr/>
        </p:nvCxnSpPr>
        <p:spPr>
          <a:xfrm>
            <a:off x="0" y="1309011"/>
            <a:ext cx="648000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A9BB626-B429-DAFB-7BAD-B3D95C8A33DF}"/>
              </a:ext>
            </a:extLst>
          </p:cNvPr>
          <p:cNvSpPr txBox="1"/>
          <p:nvPr/>
        </p:nvSpPr>
        <p:spPr>
          <a:xfrm>
            <a:off x="640079" y="1696819"/>
            <a:ext cx="79038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cs typeface="Times New Roman" panose="02020603050405020304" pitchFamily="18" charset="0"/>
              </a:rPr>
              <a:t>Do signals of capacity cues (e.g., skilled staff, financial stability, operational scale) reduce donation intentions?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cs typeface="Times New Roman" panose="02020603050405020304" pitchFamily="18" charset="0"/>
              </a:rPr>
              <a:t>Why do people give less to higher-capacity charities?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cs typeface="Times New Roman" panose="02020603050405020304" pitchFamily="18" charset="0"/>
              </a:rPr>
              <a:t>Can this “</a:t>
            </a:r>
            <a:r>
              <a:rPr lang="en-US" altLang="zh-CN" sz="2800" i="1" dirty="0">
                <a:cs typeface="Times New Roman" panose="02020603050405020304" pitchFamily="18" charset="0"/>
              </a:rPr>
              <a:t>Charity Capacity Curse</a:t>
            </a:r>
            <a:r>
              <a:rPr lang="en-US" altLang="zh-CN" sz="2800" dirty="0">
                <a:cs typeface="Times New Roman" panose="02020603050405020304" pitchFamily="18" charset="0"/>
              </a:rPr>
              <a:t>” be mitigated?</a:t>
            </a:r>
          </a:p>
        </p:txBody>
      </p:sp>
      <p:pic>
        <p:nvPicPr>
          <p:cNvPr id="2" name="Picture 2" descr="Easy and Inexpensive Fundraising Ideas for Small Nonprofits">
            <a:extLst>
              <a:ext uri="{FF2B5EF4-FFF2-40B4-BE49-F238E27FC236}">
                <a16:creationId xmlns:a16="http://schemas.microsoft.com/office/drawing/2014/main" id="{8F84A67E-46D5-DFC1-64F2-00FD8E4F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4297378"/>
            <a:ext cx="2926324" cy="19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38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B4B7A7-4D8D-0D26-43F8-209DCC1A6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F04876-7E3D-8151-3AD1-4A3B2AE296F7}"/>
              </a:ext>
            </a:extLst>
          </p:cNvPr>
          <p:cNvSpPr txBox="1">
            <a:spLocks/>
          </p:cNvSpPr>
          <p:nvPr/>
        </p:nvSpPr>
        <p:spPr>
          <a:xfrm>
            <a:off x="640079" y="379162"/>
            <a:ext cx="7003734" cy="789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n-lt"/>
                <a:ea typeface="等线 Light" panose="02010600030101010101" pitchFamily="2" charset="-122"/>
                <a:cs typeface="Times New Roman" panose="02020603050405020304" pitchFamily="18" charset="0"/>
              </a:rPr>
              <a:t>How We Studied </a:t>
            </a:r>
            <a:r>
              <a:rPr lang="en-US" altLang="zh-CN" b="1" dirty="0">
                <a:solidFill>
                  <a:srgbClr val="5B9BD5">
                    <a:lumMod val="75000"/>
                  </a:srgbClr>
                </a:solidFill>
                <a:latin typeface="+mn-lt"/>
                <a:ea typeface="等线 Light" panose="02010600030101010101" pitchFamily="2" charset="-122"/>
                <a:cs typeface="Times New Roman" panose="02020603050405020304" pitchFamily="18" charset="0"/>
              </a:rPr>
              <a:t>It?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6C983C-0A69-2337-63AD-C6A3AA369599}"/>
              </a:ext>
            </a:extLst>
          </p:cNvPr>
          <p:cNvCxnSpPr>
            <a:cxnSpLocks/>
          </p:cNvCxnSpPr>
          <p:nvPr/>
        </p:nvCxnSpPr>
        <p:spPr>
          <a:xfrm>
            <a:off x="0" y="1268670"/>
            <a:ext cx="720000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26A929-37DB-2F90-239D-0FE5F3327BCB}"/>
              </a:ext>
            </a:extLst>
          </p:cNvPr>
          <p:cNvSpPr txBox="1"/>
          <p:nvPr/>
        </p:nvSpPr>
        <p:spPr>
          <a:xfrm>
            <a:off x="640079" y="1477492"/>
            <a:ext cx="10547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Times New Roman" panose="02020603050405020304" pitchFamily="18" charset="0"/>
              </a:rPr>
              <a:t>Across 6 pre-registered experiments with thousands of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Times New Roman" panose="02020603050405020304" pitchFamily="18" charset="0"/>
              </a:rPr>
              <a:t>Participants read about charities described as either high or low in capacity.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Times New Roman" panose="02020603050405020304" pitchFamily="18" charset="0"/>
              </a:rPr>
              <a:t>We varied capacity signals: human resources, organizational operational scales, financial stability.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Times New Roman" panose="02020603050405020304" pitchFamily="18" charset="0"/>
              </a:rPr>
              <a:t>Measured perceived need and donation intentions/donation amounts.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F7D386-2E06-AF5C-C1BE-1412BBFCD925}"/>
              </a:ext>
            </a:extLst>
          </p:cNvPr>
          <p:cNvGrpSpPr/>
          <p:nvPr/>
        </p:nvGrpSpPr>
        <p:grpSpPr>
          <a:xfrm>
            <a:off x="2610179" y="3836816"/>
            <a:ext cx="9046683" cy="2520000"/>
            <a:chOff x="2610179" y="3944392"/>
            <a:chExt cx="9046683" cy="2520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2EA40C2-CBDA-569D-2D5A-F31075861870}"/>
                </a:ext>
              </a:extLst>
            </p:cNvPr>
            <p:cNvGrpSpPr/>
            <p:nvPr/>
          </p:nvGrpSpPr>
          <p:grpSpPr>
            <a:xfrm>
              <a:off x="2610179" y="3944392"/>
              <a:ext cx="9046683" cy="2520000"/>
              <a:chOff x="2610179" y="4244691"/>
              <a:chExt cx="9046683" cy="252000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82BBF2-0EA1-EB08-2F97-9E31200D6668}"/>
                  </a:ext>
                </a:extLst>
              </p:cNvPr>
              <p:cNvSpPr txBox="1"/>
              <p:nvPr/>
            </p:nvSpPr>
            <p:spPr>
              <a:xfrm>
                <a:off x="2610179" y="4244691"/>
                <a:ext cx="9046683" cy="252000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B65AE9-E170-1676-FB8E-3D24B6354BBA}"/>
                  </a:ext>
                </a:extLst>
              </p:cNvPr>
              <p:cNvSpPr txBox="1"/>
              <p:nvPr/>
            </p:nvSpPr>
            <p:spPr>
              <a:xfrm>
                <a:off x="3460582" y="6234144"/>
                <a:ext cx="259792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rgbClr val="ED7D3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400" b="1" dirty="0">
                    <a:solidFill>
                      <a:srgbClr val="ED7D3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ow</a:t>
                </a:r>
                <a:r>
                  <a:rPr lang="en-US" altLang="zh-CN" sz="2400" b="1" dirty="0">
                    <a:solidFill>
                      <a:srgbClr val="ED7D3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</a:t>
                </a:r>
                <a:r>
                  <a:rPr lang="en-US" sz="2400" b="1" dirty="0">
                    <a:solidFill>
                      <a:srgbClr val="ED7D3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-capacity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61BC68-3793-6362-9D00-3ACC01A16D9B}"/>
                  </a:ext>
                </a:extLst>
              </p:cNvPr>
              <p:cNvSpPr txBox="1"/>
              <p:nvPr/>
            </p:nvSpPr>
            <p:spPr>
              <a:xfrm>
                <a:off x="7718385" y="6236790"/>
                <a:ext cx="28678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rgbClr val="ED7D3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Higher</a:t>
                </a:r>
                <a:r>
                  <a:rPr lang="en-US" sz="2400" b="1" dirty="0">
                    <a:solidFill>
                      <a:srgbClr val="ED7D3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-capacity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AE1640-26BA-3D50-8F09-35CACC5983B7}"/>
                  </a:ext>
                </a:extLst>
              </p:cNvPr>
              <p:cNvSpPr txBox="1"/>
              <p:nvPr/>
            </p:nvSpPr>
            <p:spPr>
              <a:xfrm>
                <a:off x="5876853" y="4432473"/>
                <a:ext cx="20874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Sample Stimuli</a:t>
                </a:r>
              </a:p>
            </p:txBody>
          </p:sp>
        </p:grpSp>
        <p:pic>
          <p:nvPicPr>
            <p:cNvPr id="19" name="Picture 18" descr="A screenshot of a social media campaign&#10;&#10;Description automatically generated">
              <a:extLst>
                <a:ext uri="{FF2B5EF4-FFF2-40B4-BE49-F238E27FC236}">
                  <a16:creationId xmlns:a16="http://schemas.microsoft.com/office/drawing/2014/main" id="{E81AAA23-93A1-57B4-91E7-F2A13724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21" b="41752"/>
            <a:stretch>
              <a:fillRect/>
            </a:stretch>
          </p:blipFill>
          <p:spPr>
            <a:xfrm>
              <a:off x="2670018" y="4706982"/>
              <a:ext cx="4463502" cy="1264267"/>
            </a:xfrm>
            <a:prstGeom prst="rect">
              <a:avLst/>
            </a:prstGeom>
          </p:spPr>
        </p:pic>
        <p:pic>
          <p:nvPicPr>
            <p:cNvPr id="20" name="Picture 19" descr="A close-up of a donation&#10;&#10;Description automatically generated">
              <a:extLst>
                <a:ext uri="{FF2B5EF4-FFF2-40B4-BE49-F238E27FC236}">
                  <a16:creationId xmlns:a16="http://schemas.microsoft.com/office/drawing/2014/main" id="{5522C1C8-C603-2F68-5681-DCEBC20A4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84" b="45488"/>
            <a:stretch>
              <a:fillRect/>
            </a:stretch>
          </p:blipFill>
          <p:spPr>
            <a:xfrm>
              <a:off x="6920569" y="4881351"/>
              <a:ext cx="4463502" cy="1008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96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772806-DB10-EA43-7FC9-4F3E68B4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0183474-E3DD-B6A5-C0FA-3E5EB375762A}"/>
              </a:ext>
            </a:extLst>
          </p:cNvPr>
          <p:cNvSpPr txBox="1">
            <a:spLocks/>
          </p:cNvSpPr>
          <p:nvPr/>
        </p:nvSpPr>
        <p:spPr>
          <a:xfrm>
            <a:off x="640079" y="204351"/>
            <a:ext cx="7003734" cy="789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n-lt"/>
                <a:ea typeface="等线 Light" panose="02010600030101010101" pitchFamily="2" charset="-122"/>
                <a:cs typeface="Times New Roman" panose="02020603050405020304" pitchFamily="18" charset="0"/>
              </a:rPr>
              <a:t>Key Findings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82B16B-5509-5419-4F68-0EF6ACF8C19F}"/>
              </a:ext>
            </a:extLst>
          </p:cNvPr>
          <p:cNvCxnSpPr>
            <a:cxnSpLocks/>
          </p:cNvCxnSpPr>
          <p:nvPr/>
        </p:nvCxnSpPr>
        <p:spPr>
          <a:xfrm>
            <a:off x="0" y="1093859"/>
            <a:ext cx="5008682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EF47530-3B66-8CD0-C5F3-ACC0D2487438}"/>
              </a:ext>
            </a:extLst>
          </p:cNvPr>
          <p:cNvSpPr txBox="1"/>
          <p:nvPr/>
        </p:nvSpPr>
        <p:spPr>
          <a:xfrm>
            <a:off x="647797" y="1274994"/>
            <a:ext cx="106611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cs typeface="Times New Roman" panose="02020603050405020304" pitchFamily="18" charset="0"/>
              </a:rPr>
              <a:t>✅ </a:t>
            </a:r>
            <a:r>
              <a:rPr lang="en-GB" sz="2400" b="1" dirty="0">
                <a:cs typeface="Times New Roman" panose="02020603050405020304" pitchFamily="18" charset="0"/>
              </a:rPr>
              <a:t>Charity Capacity Curse</a:t>
            </a:r>
            <a:endParaRPr lang="en-GB" sz="2400" dirty="0">
              <a:cs typeface="Times New Roman" panose="02020603050405020304" pitchFamily="18" charset="0"/>
            </a:endParaRPr>
          </a:p>
          <a:p>
            <a:r>
              <a:rPr lang="en-GB" sz="2400" dirty="0">
                <a:cs typeface="Times New Roman" panose="02020603050405020304" pitchFamily="18" charset="0"/>
              </a:rPr>
              <a:t>The more capable a charity appears, the less inclined people are to donate. </a:t>
            </a:r>
          </a:p>
          <a:p>
            <a:endParaRPr lang="en-GB" sz="2400" dirty="0">
              <a:cs typeface="Times New Roman" panose="02020603050405020304" pitchFamily="18" charset="0"/>
            </a:endParaRPr>
          </a:p>
          <a:p>
            <a:r>
              <a:rPr lang="en-GB" sz="2400" dirty="0">
                <a:cs typeface="Times New Roman" panose="02020603050405020304" pitchFamily="18" charset="0"/>
              </a:rPr>
              <a:t>✅ </a:t>
            </a:r>
            <a:r>
              <a:rPr lang="en-GB" sz="2400" b="1" dirty="0">
                <a:cs typeface="Times New Roman" panose="02020603050405020304" pitchFamily="18" charset="0"/>
              </a:rPr>
              <a:t>Why?</a:t>
            </a:r>
            <a:endParaRPr lang="en-GB" sz="2400" dirty="0">
              <a:cs typeface="Times New Roman" panose="02020603050405020304" pitchFamily="18" charset="0"/>
            </a:endParaRPr>
          </a:p>
          <a:p>
            <a:r>
              <a:rPr lang="en-GB" sz="2400" dirty="0">
                <a:cs typeface="Times New Roman" panose="02020603050405020304" pitchFamily="18" charset="0"/>
              </a:rPr>
              <a:t>Donors inferred: “They’re doing fine—they don’t need me.”</a:t>
            </a:r>
          </a:p>
          <a:p>
            <a:endParaRPr lang="en-GB" sz="2400" dirty="0">
              <a:cs typeface="Times New Roman" panose="02020603050405020304" pitchFamily="18" charset="0"/>
            </a:endParaRPr>
          </a:p>
          <a:p>
            <a:r>
              <a:rPr lang="en-GB" sz="2400" dirty="0">
                <a:cs typeface="Times New Roman" panose="02020603050405020304" pitchFamily="18" charset="0"/>
              </a:rPr>
              <a:t>✅ </a:t>
            </a:r>
            <a:r>
              <a:rPr lang="en-GB" sz="2400" b="1" dirty="0">
                <a:cs typeface="Times New Roman" panose="02020603050405020304" pitchFamily="18" charset="0"/>
              </a:rPr>
              <a:t>How to Fix It:</a:t>
            </a:r>
            <a:endParaRPr lang="en-GB" sz="2400" dirty="0"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cs typeface="Times New Roman" panose="02020603050405020304" pitchFamily="18" charset="0"/>
              </a:rPr>
              <a:t>When needs of the higher-capacity charity were </a:t>
            </a:r>
            <a:r>
              <a:rPr lang="en-GB" sz="2400" b="1" dirty="0">
                <a:cs typeface="Times New Roman" panose="02020603050405020304" pitchFamily="18" charset="0"/>
              </a:rPr>
              <a:t>made salient</a:t>
            </a:r>
            <a:r>
              <a:rPr lang="en-GB" sz="2400" dirty="0"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cs typeface="Times New Roman" panose="02020603050405020304" pitchFamily="18" charset="0"/>
              </a:rPr>
              <a:t>When people reflected on the impact of higher-capacity charity towards </a:t>
            </a:r>
            <a:r>
              <a:rPr lang="en-GB" sz="2400" b="1" dirty="0">
                <a:cs typeface="Times New Roman" panose="02020603050405020304" pitchFamily="18" charset="0"/>
              </a:rPr>
              <a:t>end-beneficiary</a:t>
            </a:r>
            <a:r>
              <a:rPr lang="en-GB" sz="2400" dirty="0">
                <a:cs typeface="Times New Roman" panose="02020603050405020304" pitchFamily="18" charset="0"/>
              </a:rPr>
              <a:t>, donations increased.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7CC1EE0C-E69E-CCE7-1A1B-D20FFF75E1EA}"/>
              </a:ext>
            </a:extLst>
          </p:cNvPr>
          <p:cNvSpPr/>
          <p:nvPr/>
        </p:nvSpPr>
        <p:spPr>
          <a:xfrm>
            <a:off x="7165179" y="5531513"/>
            <a:ext cx="954115" cy="408215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1D9DEA8-5F9A-4AB5-7D24-9BCB0260C075}"/>
              </a:ext>
            </a:extLst>
          </p:cNvPr>
          <p:cNvSpPr/>
          <p:nvPr/>
        </p:nvSpPr>
        <p:spPr>
          <a:xfrm>
            <a:off x="3495201" y="5480862"/>
            <a:ext cx="954115" cy="408215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99C4B86-4C70-8035-77B9-FE06D2AC8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2" r="1" b="1"/>
          <a:stretch/>
        </p:blipFill>
        <p:spPr>
          <a:xfrm>
            <a:off x="8292831" y="5095743"/>
            <a:ext cx="2230487" cy="1495611"/>
          </a:xfrm>
          <a:prstGeom prst="rect">
            <a:avLst/>
          </a:prstGeom>
        </p:spPr>
      </p:pic>
      <p:pic>
        <p:nvPicPr>
          <p:cNvPr id="22" name="Picture 2" descr="Big vs small - Intermittent Technology">
            <a:extLst>
              <a:ext uri="{FF2B5EF4-FFF2-40B4-BE49-F238E27FC236}">
                <a16:creationId xmlns:a16="http://schemas.microsoft.com/office/drawing/2014/main" id="{91DA674E-6E8A-A9C2-DF55-870167D63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77" y="5095743"/>
            <a:ext cx="2230487" cy="141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lease-help-cat – JAKARTA ANIMAL AID NETWORK">
            <a:extLst>
              <a:ext uri="{FF2B5EF4-FFF2-40B4-BE49-F238E27FC236}">
                <a16:creationId xmlns:a16="http://schemas.microsoft.com/office/drawing/2014/main" id="{434A0410-DE45-658A-CEFD-0257EFEE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53" y="5112177"/>
            <a:ext cx="2368789" cy="14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10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21E54-F228-DB98-5FE1-4911AD8D9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FFE9C5-9295-22AD-FAAE-EDC91789BDDB}"/>
              </a:ext>
            </a:extLst>
          </p:cNvPr>
          <p:cNvSpPr txBox="1">
            <a:spLocks/>
          </p:cNvSpPr>
          <p:nvPr/>
        </p:nvSpPr>
        <p:spPr>
          <a:xfrm>
            <a:off x="545949" y="321812"/>
            <a:ext cx="10749580" cy="789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n-lt"/>
                <a:ea typeface="等线 Light" panose="02010600030101010101" pitchFamily="2" charset="-122"/>
                <a:cs typeface="Times New Roman" panose="02020603050405020304" pitchFamily="18" charset="0"/>
              </a:rPr>
              <a:t>Implications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n-lt"/>
                <a:ea typeface="等线 Light" panose="02010600030101010101" pitchFamily="2" charset="-122"/>
                <a:cs typeface="Times New Roman" panose="02020603050405020304" pitchFamily="18" charset="0"/>
              </a:rPr>
              <a:t>fo</a:t>
            </a:r>
            <a:r>
              <a:rPr lang="en-US" altLang="zh-CN" sz="3600" b="1" dirty="0">
                <a:solidFill>
                  <a:srgbClr val="5B9BD5">
                    <a:lumMod val="75000"/>
                  </a:srgbClr>
                </a:solidFill>
                <a:latin typeface="+mn-lt"/>
                <a:ea typeface="等线 Light" panose="02010600030101010101" pitchFamily="2" charset="-122"/>
                <a:cs typeface="Times New Roman" panose="02020603050405020304" pitchFamily="18" charset="0"/>
              </a:rPr>
              <a:t>r Non-Profit </a:t>
            </a:r>
            <a:r>
              <a:rPr lang="en-US" altLang="zh-CN" sz="3600" b="1" dirty="0" err="1">
                <a:solidFill>
                  <a:srgbClr val="5B9BD5">
                    <a:lumMod val="75000"/>
                  </a:srgbClr>
                </a:solidFill>
                <a:latin typeface="+mn-lt"/>
                <a:ea typeface="等线 Light" panose="02010600030101010101" pitchFamily="2" charset="-122"/>
                <a:cs typeface="Times New Roman" panose="02020603050405020304" pitchFamily="18" charset="0"/>
              </a:rPr>
              <a:t>Communciations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n-lt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C72BF1-442A-5539-D67D-57ACF702C2D9}"/>
              </a:ext>
            </a:extLst>
          </p:cNvPr>
          <p:cNvCxnSpPr>
            <a:cxnSpLocks/>
          </p:cNvCxnSpPr>
          <p:nvPr/>
        </p:nvCxnSpPr>
        <p:spPr>
          <a:xfrm>
            <a:off x="0" y="1201435"/>
            <a:ext cx="792000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5AA22A3-92BD-42D4-F4FE-F40B49F4A0FD}"/>
              </a:ext>
            </a:extLst>
          </p:cNvPr>
          <p:cNvSpPr txBox="1"/>
          <p:nvPr/>
        </p:nvSpPr>
        <p:spPr>
          <a:xfrm>
            <a:off x="640079" y="1382570"/>
            <a:ext cx="790384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cs typeface="Times New Roman" panose="02020603050405020304" pitchFamily="18" charset="0"/>
              </a:rPr>
              <a:t>✅ </a:t>
            </a:r>
            <a:r>
              <a:rPr lang="en-US" altLang="zh-CN" sz="2400" b="1" dirty="0">
                <a:cs typeface="Times New Roman" panose="02020603050405020304" pitchFamily="18" charset="0"/>
              </a:rPr>
              <a:t>Lead with need, not capacity.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>
                <a:cs typeface="Times New Roman" panose="02020603050405020304" pitchFamily="18" charset="0"/>
              </a:rPr>
              <a:t>It is often more effective to focus on unmet needs and to explain how a donor’s support directly addresses them. </a:t>
            </a:r>
            <a:endParaRPr lang="en-US" altLang="zh-CN" sz="2000" b="1" dirty="0">
              <a:cs typeface="Times New Roman" panose="02020603050405020304" pitchFamily="18" charset="0"/>
            </a:endParaRPr>
          </a:p>
          <a:p>
            <a:endParaRPr lang="en-US" altLang="zh-CN" sz="2000" b="1" dirty="0">
              <a:cs typeface="Times New Roman" panose="02020603050405020304" pitchFamily="18" charset="0"/>
            </a:endParaRPr>
          </a:p>
          <a:p>
            <a:r>
              <a:rPr lang="en-GB" sz="2400" dirty="0">
                <a:cs typeface="Times New Roman" panose="02020603050405020304" pitchFamily="18" charset="0"/>
              </a:rPr>
              <a:t>✅ </a:t>
            </a:r>
            <a:r>
              <a:rPr lang="en-US" altLang="zh-CN" sz="2400" b="1" dirty="0">
                <a:cs typeface="Times New Roman" panose="02020603050405020304" pitchFamily="18" charset="0"/>
              </a:rPr>
              <a:t>Frame capacity as a means, not an end.</a:t>
            </a:r>
          </a:p>
          <a:p>
            <a:pPr marL="762000" lvl="1" indent="-304800">
              <a:buFont typeface="Arial" panose="020B0604020202020204" pitchFamily="34" charset="0"/>
              <a:buChar char="•"/>
            </a:pPr>
            <a:r>
              <a:rPr lang="en-US" altLang="zh-CN" dirty="0">
                <a:cs typeface="Times New Roman" panose="02020603050405020304" pitchFamily="18" charset="0"/>
              </a:rPr>
              <a:t>Rather than stating, "We have a highly experienced board," it is more effective to say, "Our board’s healthcare expertise allows us to deliver evidence-based programs and reach underserved patients faster." </a:t>
            </a:r>
            <a:endParaRPr lang="en-US" altLang="zh-CN" sz="2400" b="1" dirty="0">
              <a:cs typeface="Times New Roman" panose="02020603050405020304" pitchFamily="18" charset="0"/>
            </a:endParaRPr>
          </a:p>
          <a:p>
            <a:endParaRPr lang="en-US" altLang="zh-CN" sz="2000" b="1" dirty="0">
              <a:cs typeface="Times New Roman" panose="02020603050405020304" pitchFamily="18" charset="0"/>
            </a:endParaRPr>
          </a:p>
          <a:p>
            <a:r>
              <a:rPr lang="en-GB" sz="2400" dirty="0">
                <a:cs typeface="Times New Roman" panose="02020603050405020304" pitchFamily="18" charset="0"/>
              </a:rPr>
              <a:t>✅ </a:t>
            </a:r>
            <a:r>
              <a:rPr lang="en-US" altLang="zh-CN" sz="2400" b="1" dirty="0">
                <a:cs typeface="Times New Roman" panose="02020603050405020304" pitchFamily="18" charset="0"/>
              </a:rPr>
              <a:t>Tailor messages to the audience.</a:t>
            </a:r>
          </a:p>
          <a:p>
            <a:pPr marL="762000" lvl="1" indent="-30480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Institutional donors tend to value strategy, metrics, and long-term planning. Individual donors are more likely to be moved by immediacy and emotional connection. Nonprofits must tell different stories to different audiences.</a:t>
            </a:r>
            <a:endParaRPr lang="en-GB" dirty="0">
              <a:cs typeface="Times New Roman" panose="02020603050405020304" pitchFamily="18" charset="0"/>
            </a:endParaRPr>
          </a:p>
        </p:txBody>
      </p:sp>
      <p:pic>
        <p:nvPicPr>
          <p:cNvPr id="9" name="Picture 8" descr="A person walking in a suit&#10;&#10;AI-generated content may be incorrect.">
            <a:extLst>
              <a:ext uri="{FF2B5EF4-FFF2-40B4-BE49-F238E27FC236}">
                <a16:creationId xmlns:a16="http://schemas.microsoft.com/office/drawing/2014/main" id="{45D2A987-222F-B335-AA32-08F90E2B3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824" y="3142738"/>
            <a:ext cx="3120614" cy="312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6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eeds University Business School Marketing Division Scholarship, UK 2021-22">
            <a:extLst>
              <a:ext uri="{FF2B5EF4-FFF2-40B4-BE49-F238E27FC236}">
                <a16:creationId xmlns:a16="http://schemas.microsoft.com/office/drawing/2014/main" id="{09E5DE86-CDC2-E712-7A2B-30923E49F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r="16705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5243BE-3151-824F-A6ED-06C1690C0A6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zh-CN" sz="4800" dirty="0">
                <a:solidFill>
                  <a:schemeClr val="tx1"/>
                </a:solidFill>
                <a:latin typeface="+mn-lt"/>
                <a:cs typeface="+mj-cs"/>
              </a:rPr>
              <a:t>Thank You!</a:t>
            </a:r>
            <a:endParaRPr lang="en-US" sz="4800" dirty="0">
              <a:solidFill>
                <a:schemeClr val="tx1"/>
              </a:solidFill>
              <a:latin typeface="+mn-lt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A298B8-682D-478F-55F3-56480EDC0ABB}"/>
              </a:ext>
            </a:extLst>
          </p:cNvPr>
          <p:cNvSpPr txBox="1"/>
          <p:nvPr/>
        </p:nvSpPr>
        <p:spPr>
          <a:xfrm>
            <a:off x="838200" y="2434201"/>
            <a:ext cx="50546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/>
              <a:t>Contact: Shirley Zhang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hlinkClick r:id="rId4"/>
              </a:rPr>
              <a:t>L.zhang7@leeds.ac.uk</a:t>
            </a:r>
            <a:endParaRPr lang="en-US" altLang="zh-CN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1847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56887</TotalTime>
  <Words>514</Words>
  <Application>Microsoft Macintosh PowerPoint</Application>
  <PresentationFormat>Widescreen</PresentationFormat>
  <Paragraphs>64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#ZHANG LIJUN#</dc:creator>
  <cp:lastModifiedBy>#ZHANG LIJUN#</cp:lastModifiedBy>
  <cp:revision>41</cp:revision>
  <dcterms:created xsi:type="dcterms:W3CDTF">2022-03-02T12:54:02Z</dcterms:created>
  <dcterms:modified xsi:type="dcterms:W3CDTF">2025-07-12T21:19:17Z</dcterms:modified>
</cp:coreProperties>
</file>